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980" r:id="rId2"/>
    <p:sldId id="986" r:id="rId3"/>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262"/>
    <a:srgbClr val="F24B98"/>
    <a:srgbClr val="B790B1"/>
    <a:srgbClr val="CCA0C5"/>
    <a:srgbClr val="FBA416"/>
    <a:srgbClr val="305698"/>
    <a:srgbClr val="2E518F"/>
    <a:srgbClr val="CAA0C3"/>
    <a:srgbClr val="EE07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0" autoAdjust="0"/>
    <p:restoredTop sz="94660"/>
  </p:normalViewPr>
  <p:slideViewPr>
    <p:cSldViewPr snapToGrid="0">
      <p:cViewPr>
        <p:scale>
          <a:sx n="85" d="100"/>
          <a:sy n="85" d="100"/>
        </p:scale>
        <p:origin x="54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3F6848-1C6F-44FC-8187-979BA2987208}" type="datetimeFigureOut">
              <a:rPr lang="en-AU" smtClean="0"/>
              <a:t>6/08/2020</a:t>
            </a:fld>
            <a:endParaRPr lang="en-AU"/>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EA5F7-57BC-4763-8F4C-8D06A4A9FD7C}" type="slidenum">
              <a:rPr lang="en-AU" smtClean="0"/>
              <a:t>‹#›</a:t>
            </a:fld>
            <a:endParaRPr lang="en-AU"/>
          </a:p>
        </p:txBody>
      </p:sp>
    </p:spTree>
    <p:extLst>
      <p:ext uri="{BB962C8B-B14F-4D97-AF65-F5344CB8AC3E}">
        <p14:creationId xmlns:p14="http://schemas.microsoft.com/office/powerpoint/2010/main" val="3295622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6188" y="1143000"/>
            <a:ext cx="4365625" cy="3086100"/>
          </a:xfrm>
        </p:spPr>
      </p:sp>
      <p:sp>
        <p:nvSpPr>
          <p:cNvPr id="3" name="Notes Placeholder 2"/>
          <p:cNvSpPr>
            <a:spLocks noGrp="1"/>
          </p:cNvSpPr>
          <p:nvPr>
            <p:ph type="body" idx="1"/>
          </p:nvPr>
        </p:nvSpPr>
        <p:spPr/>
        <p:txBody>
          <a:bodyPr/>
          <a:lstStyle/>
          <a:p>
            <a:r>
              <a:rPr lang="en-AU" dirty="0"/>
              <a:t>Lets look at a student we’ve made observations for who is displaying behavioural responses such as kicking, pushing, removing clothing, dropping to the ground.</a:t>
            </a:r>
          </a:p>
          <a:p>
            <a:r>
              <a:rPr lang="en-AU" b="1" i="1" dirty="0">
                <a:solidFill>
                  <a:srgbClr val="7030A0"/>
                </a:solidFill>
              </a:rPr>
              <a:t>Name her Mary?</a:t>
            </a:r>
          </a:p>
          <a:p>
            <a:endParaRPr lang="en-AU" dirty="0"/>
          </a:p>
          <a:p>
            <a:r>
              <a:rPr lang="en-AU" dirty="0"/>
              <a:t>And we think “what is my student communicating through these behavioural responses?</a:t>
            </a:r>
          </a:p>
          <a:p>
            <a:r>
              <a:rPr lang="en-AU" dirty="0"/>
              <a:t>There are several possible interpretations and lenses we could take – which will lead to your strategies and learning tools.</a:t>
            </a:r>
          </a:p>
          <a:p>
            <a:endParaRPr lang="en-AU" dirty="0"/>
          </a:p>
          <a:p>
            <a:r>
              <a:rPr lang="en-AU" dirty="0"/>
              <a:t>This program – In the zone for learning encourages us to primarily take a sensory lens with a whole person/whole brain approach.</a:t>
            </a:r>
          </a:p>
          <a:p>
            <a:r>
              <a:rPr lang="en-AU" dirty="0"/>
              <a:t>But Let’s look at the other lenses first.</a:t>
            </a:r>
          </a:p>
          <a:p>
            <a:endParaRPr lang="en-AU" dirty="0"/>
          </a:p>
          <a:p>
            <a:r>
              <a:rPr lang="en-AU" dirty="0"/>
              <a:t>We need to rule out medical issues – this is what we would do for a neurotypical student - are you in pain? Feeling unwell?</a:t>
            </a:r>
          </a:p>
          <a:p>
            <a:r>
              <a:rPr lang="en-AU" dirty="0"/>
              <a:t>Many of our students with complex needs have medical challenges, digestive issues and pain which they can’t always tell us about - so referral to a doctor or specialist might be needed.</a:t>
            </a:r>
          </a:p>
          <a:p>
            <a:endParaRPr lang="en-AU" dirty="0"/>
          </a:p>
          <a:p>
            <a:r>
              <a:rPr lang="en-AU" dirty="0"/>
              <a:t>If we take an emotional/cognitive/communication lens – we would interpret these behavioural responses as “overwhelmed, anxious, confused, have a lack of understanding or knowledge of expectations, frustrated, maybe they have poor attachment/relationship to care givers and needs connection but doesn’t know how to get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Through these responses is she communicating “I don’t’ want to do this” or “I’m scared” – this is outside my familiar patterns or routines, or tired or not motivated </a:t>
            </a:r>
          </a:p>
          <a:p>
            <a:endParaRPr lang="en-AU" dirty="0"/>
          </a:p>
          <a:p>
            <a:r>
              <a:rPr lang="en-AU" dirty="0"/>
              <a:t>So we might trial strategies that help Mary feel safe, secure and understood – connect with Mary– build in some 1:1 teaching time in a quieter environment to understand her better. What are her interest and motivators. – even through lens – taking a sensory lens as well is helpful because we all learn through our senses and Mary’s motivators and interests may be driven by certain sensory needs e.g. tactile learning tools or visually motivating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Provide ways to communicate – this is a huge need – our students with complex needs have thoughts, memories, fears, ideas… but can’t always articulate them. We know how powerful it is to be able to talk something through and be understood and validated. We have met many students who’s dysregulation and behaviours of concern were around their frustration and sadness about not being able to communicate and feeling misunderstood. You’ll see this in Sam’s story on this website.</a:t>
            </a:r>
          </a:p>
          <a:p>
            <a:endParaRPr lang="en-AU" dirty="0"/>
          </a:p>
          <a:p>
            <a:r>
              <a:rPr lang="en-AU" dirty="0"/>
              <a:t>Take a behavioural lens to describe her responses: we all know the recommended ratio is </a:t>
            </a:r>
            <a:r>
              <a:rPr lang="en-AU" i="1" dirty="0">
                <a:solidFill>
                  <a:schemeClr val="accent1">
                    <a:lumMod val="75000"/>
                  </a:schemeClr>
                </a:solidFill>
              </a:rPr>
              <a:t>20 % correction; 80% affirmation/praise.</a:t>
            </a:r>
          </a:p>
          <a:p>
            <a:r>
              <a:rPr lang="en-AU" dirty="0"/>
              <a:t>Reinforce class rules. Planned ignoring at low level. Reward appropriate participation – find out what is rewarding and reinforcing for her. Build skills and teach alternative options. Develop self-regulation skills.</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you might employ Planned ignoring as a strategy at low levels – if inappropriately attention seeking or being a bit silly but you’d be carefully looking out for the triggers and signs of escalation because you know Mary gets easily dysregulated and may not be able to calm down for a long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a:p>
            <a:r>
              <a:rPr lang="en-AU" dirty="0"/>
              <a:t>Now lets take a sensory lens – In the zone for learning provides us 3 tools to observe, gather data, interpret and provide tools/strategies </a:t>
            </a:r>
          </a:p>
          <a:p>
            <a:r>
              <a:rPr lang="en-AU" dirty="0"/>
              <a:t>The Foundations for learning framework can be used for all these lenses, the ITZ timeline data sheet can be used to record when these responses occur and what level of alertness or dysregulation your student is at that time.</a:t>
            </a:r>
          </a:p>
          <a:p>
            <a:r>
              <a:rPr lang="en-AU" dirty="0"/>
              <a:t>The ITZ checklist helps you to observe and interpret these responses through a sensory lens. It’s looking at sensory modulation – how the student tunes in to relevant sensory information while filtering out irrelevant sensory information.</a:t>
            </a:r>
          </a:p>
          <a:p>
            <a:endParaRPr lang="en-AU" dirty="0"/>
          </a:p>
          <a:p>
            <a:r>
              <a:rPr lang="en-AU" dirty="0"/>
              <a:t>And the strategy tool also focuses on calming or alerting – regulating strategies through a sensory-motor perspective.</a:t>
            </a:r>
          </a:p>
          <a:p>
            <a:r>
              <a:rPr lang="en-AU" dirty="0"/>
              <a:t>When completing the ITZ checklist you might observe that Mary frequently blocking her ears, tunes out in busy environments, is sensitive to sunlight, and over-responds to movement activities, she has poor body awareness and seeks out ways to push, pull, squash and squeeze by burrowing in cushions or leaning against things and is sensitive to touch and textures – this can help shed light  on some of the behavioural observations you have made. </a:t>
            </a:r>
          </a:p>
          <a:p>
            <a:endParaRPr lang="en-AU" dirty="0"/>
          </a:p>
          <a:p>
            <a:r>
              <a:rPr lang="en-AU" dirty="0"/>
              <a:t>Mary might be experiencing Sensory – overload, her brain is not modulating sensory input and she is being bombarded by sound - lawn noises, smells, a crowd of students, bright light and shade – this can lead to a fright/flight/fight response or anxiety, stress or even panic. She might be dropping to the ground because her brain becomes overwhelmed and she loses motor control. Some of our clients have been able to describe this experience as the “ground collapsing from under them” –some have even lost bladder function. </a:t>
            </a:r>
          </a:p>
          <a:p>
            <a:r>
              <a:rPr lang="en-AU" dirty="0"/>
              <a:t>Mary’s facial expression might be misleading – she may have a nervous grin or smirk which leads us to think this is wilful or attention seeking. But after observing her carefully, plotting her responses on the timeline and completing the checklist we know she is over-responsive, sensitive, anxious and dysregulated.</a:t>
            </a:r>
          </a:p>
          <a:p>
            <a:endParaRPr lang="en-AU" dirty="0"/>
          </a:p>
          <a:p>
            <a:r>
              <a:rPr lang="en-AU" dirty="0"/>
              <a:t>Look at it from a whole brain perspective: </a:t>
            </a:r>
          </a:p>
          <a:p>
            <a:r>
              <a:rPr lang="en-AU" dirty="0"/>
              <a:t>Foundations – example of “appropriate behaviour”- </a:t>
            </a:r>
          </a:p>
          <a:p>
            <a:endParaRPr lang="en-AU" dirty="0"/>
          </a:p>
          <a:p>
            <a:r>
              <a:rPr lang="en-AU" dirty="0"/>
              <a:t>Bring in flipped brain – loses motor control  - drop to the ground, even lose bladder bowel function </a:t>
            </a:r>
          </a:p>
          <a:p>
            <a:r>
              <a:rPr lang="en-AU" dirty="0"/>
              <a:t>You know the saying “I had the rug pulled out from under my feet” – “ the ground collapsed under me ” – that’s the experience </a:t>
            </a:r>
          </a:p>
          <a:p>
            <a:endParaRPr lang="en-AU" dirty="0"/>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4598DF1C-E87B-421F-BD77-63E66592F11D}" type="slidenum">
              <a:rPr lang="en-AU" smtClean="0"/>
              <a:t>1</a:t>
            </a:fld>
            <a:endParaRPr lang="en-AU"/>
          </a:p>
        </p:txBody>
      </p:sp>
      <p:sp>
        <p:nvSpPr>
          <p:cNvPr id="5" name="Header Placeholder 4">
            <a:extLst>
              <a:ext uri="{FF2B5EF4-FFF2-40B4-BE49-F238E27FC236}">
                <a16:creationId xmlns:a16="http://schemas.microsoft.com/office/drawing/2014/main" id="{37BD6C86-1E5A-4F86-A872-6053C9B05CF7}"/>
              </a:ext>
            </a:extLst>
          </p:cNvPr>
          <p:cNvSpPr>
            <a:spLocks noGrp="1"/>
          </p:cNvSpPr>
          <p:nvPr>
            <p:ph type="hdr" sz="quarter"/>
          </p:nvPr>
        </p:nvSpPr>
        <p:spPr/>
        <p:txBody>
          <a:bodyPr/>
          <a:lstStyle/>
          <a:p>
            <a:r>
              <a:rPr lang="en-GB"/>
              <a:t>Sensory Lens and ITZ Student Response Checklist Guidelines</a:t>
            </a:r>
            <a:endParaRPr lang="en-AU"/>
          </a:p>
        </p:txBody>
      </p:sp>
    </p:spTree>
    <p:extLst>
      <p:ext uri="{BB962C8B-B14F-4D97-AF65-F5344CB8AC3E}">
        <p14:creationId xmlns:p14="http://schemas.microsoft.com/office/powerpoint/2010/main" val="3498040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6188" y="1143000"/>
            <a:ext cx="4365625" cy="3086100"/>
          </a:xfrm>
        </p:spPr>
      </p:sp>
      <p:sp>
        <p:nvSpPr>
          <p:cNvPr id="3" name="Notes Placeholder 2"/>
          <p:cNvSpPr>
            <a:spLocks noGrp="1"/>
          </p:cNvSpPr>
          <p:nvPr>
            <p:ph type="body" idx="1"/>
          </p:nvPr>
        </p:nvSpPr>
        <p:spPr/>
        <p:txBody>
          <a:bodyPr/>
          <a:lstStyle/>
          <a:p>
            <a:r>
              <a:rPr lang="en-AU" dirty="0"/>
              <a:t>Lets look at a student we’ve made observations for who is displaying behavioural responses such as kicking, pushing, removing clothing, dropping to the ground.</a:t>
            </a:r>
          </a:p>
          <a:p>
            <a:r>
              <a:rPr lang="en-AU" b="1" i="1" dirty="0">
                <a:solidFill>
                  <a:srgbClr val="7030A0"/>
                </a:solidFill>
              </a:rPr>
              <a:t>Name her Mary?</a:t>
            </a:r>
          </a:p>
          <a:p>
            <a:endParaRPr lang="en-AU" dirty="0"/>
          </a:p>
          <a:p>
            <a:r>
              <a:rPr lang="en-AU" dirty="0"/>
              <a:t>And we think “what is my student communicating through these behavioural responses?</a:t>
            </a:r>
          </a:p>
          <a:p>
            <a:r>
              <a:rPr lang="en-AU" dirty="0"/>
              <a:t>There are several possible interpretations and lenses we could take – which will lead to your strategies and learning tools.</a:t>
            </a:r>
          </a:p>
          <a:p>
            <a:endParaRPr lang="en-AU" dirty="0"/>
          </a:p>
          <a:p>
            <a:r>
              <a:rPr lang="en-AU" dirty="0"/>
              <a:t>This program – In the zone for learning encourages us to primarily take a sensory lens with a whole person/whole brain approach.</a:t>
            </a:r>
          </a:p>
          <a:p>
            <a:r>
              <a:rPr lang="en-AU" dirty="0"/>
              <a:t>But Let’s look at the other lenses first.</a:t>
            </a:r>
          </a:p>
          <a:p>
            <a:endParaRPr lang="en-AU" dirty="0"/>
          </a:p>
          <a:p>
            <a:r>
              <a:rPr lang="en-AU" dirty="0"/>
              <a:t>We need to rule out medical issues – this is what we would do for a neurotypical student - are you in pain? Feeling unwell?</a:t>
            </a:r>
          </a:p>
          <a:p>
            <a:r>
              <a:rPr lang="en-AU" dirty="0"/>
              <a:t>Many of our students with complex needs have medical challenges, digestive issues and pain which they can’t always tell us about - so referral to a doctor or specialist might be needed.</a:t>
            </a:r>
          </a:p>
          <a:p>
            <a:endParaRPr lang="en-AU" dirty="0"/>
          </a:p>
          <a:p>
            <a:r>
              <a:rPr lang="en-AU" dirty="0"/>
              <a:t>If we take an emotional/cognitive/communication lens – we would interpret these behavioural responses as “overwhelmed, anxious, confused, have a lack of understanding or knowledge of expectations, frustrated, maybe they have poor attachment/relationship to care givers and needs connection but doesn’t know how to get it.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Through these responses is she communicating “I don’t’ want to do this” or “I’m scared” – this is outside my familiar patterns or routines, or tired or not motivated </a:t>
            </a:r>
          </a:p>
          <a:p>
            <a:endParaRPr lang="en-AU" dirty="0"/>
          </a:p>
          <a:p>
            <a:r>
              <a:rPr lang="en-AU" dirty="0"/>
              <a:t>So we might trial strategies that help Mary feel safe, secure and understood – connect with Mary– build in some 1:1 teaching time in a quieter environment to understand her better. What are her interest and motivators. – even through lens – taking a sensory lens as well is helpful because we all learn through our senses and Mary’s motivators and interests may be driven by certain sensory needs e.g. tactile learning tools or visually motivating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Provide ways to communicate – this is a huge need – our students with complex needs have thoughts, memories, fears, ideas… but can’t always articulate them. We know how powerful it is to be able to talk something through and be understood and validated. We have met many students who’s dysregulation and behaviours of concern were around their frustration and sadness about not being able to communicate and feeling misunderstood. You’ll see this in Sam’s story on this website.</a:t>
            </a:r>
          </a:p>
          <a:p>
            <a:endParaRPr lang="en-AU" dirty="0"/>
          </a:p>
          <a:p>
            <a:r>
              <a:rPr lang="en-AU" dirty="0"/>
              <a:t>Take a behavioural lens to describe her responses: we all know the recommended ratio is </a:t>
            </a:r>
            <a:r>
              <a:rPr lang="en-AU" i="1" dirty="0">
                <a:solidFill>
                  <a:schemeClr val="accent1">
                    <a:lumMod val="75000"/>
                  </a:schemeClr>
                </a:solidFill>
              </a:rPr>
              <a:t>20 % correction; 80% affirmation/praise.</a:t>
            </a:r>
          </a:p>
          <a:p>
            <a:r>
              <a:rPr lang="en-AU" dirty="0"/>
              <a:t>Reinforce class rules. Planned ignoring at low level. Reward appropriate participation – find out what is rewarding and reinforcing for her. Build skills and teach alternative options. Develop self-regulation skills.</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you might employ Planned ignoring as a strategy at low levels – if inappropriately attention seeking or being a bit silly but you’d be carefully looking out for the triggers and signs of escalation because you know Mary gets easily dysregulated and may not be able to calm down for a long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a:p>
            <a:r>
              <a:rPr lang="en-AU" dirty="0"/>
              <a:t>Now lets take a sensory lens – In the zone for learning provides us 3 tools to observe, gather data, interpret and provide tools/strategies </a:t>
            </a:r>
          </a:p>
          <a:p>
            <a:r>
              <a:rPr lang="en-AU" dirty="0"/>
              <a:t>The Foundations for learning framework can be used for all these lenses, the ITZ timeline data sheet can be used to record when these responses occur and what level of alertness or dysregulation your student is at that time.</a:t>
            </a:r>
          </a:p>
          <a:p>
            <a:r>
              <a:rPr lang="en-AU" dirty="0"/>
              <a:t>The ITZ checklist helps you to observe and interpret these responses through a sensory lens. It’s looking at sensory modulation – how the student tunes in to relevant sensory information while filtering out irrelevant sensory information.</a:t>
            </a:r>
          </a:p>
          <a:p>
            <a:endParaRPr lang="en-AU" dirty="0"/>
          </a:p>
          <a:p>
            <a:r>
              <a:rPr lang="en-AU" dirty="0"/>
              <a:t>And the strategy tool also focuses on calming or alerting – regulating strategies through a sensory-motor perspective.</a:t>
            </a:r>
          </a:p>
          <a:p>
            <a:r>
              <a:rPr lang="en-AU" dirty="0"/>
              <a:t>When completing the ITZ checklist you might observe that Mary frequently blocking her ears, tunes out in busy environments, is sensitive to sunlight, and over-responds to movement activities, she has poor body awareness and seeks out ways to push, pull, squash and squeeze by burrowing in cushions or leaning against things and is sensitive to touch and textures – this can help shed light  on some of the behavioural observations you have made. </a:t>
            </a:r>
          </a:p>
          <a:p>
            <a:endParaRPr lang="en-AU" dirty="0"/>
          </a:p>
          <a:p>
            <a:r>
              <a:rPr lang="en-AU" dirty="0"/>
              <a:t>Mary might be experiencing Sensory – overload, her brain is not modulating sensory input and she is being bombarded by sound - lawn noises, smells, a crowd of students, bright light and shade – this can lead to a fright/flight/fight response or anxiety, stress or even panic. She might be dropping to the ground because her brain becomes overwhelmed and she loses motor control. Some of our clients have been able to describe this experience as the “ground collapsing from under them” –some have even lost bladder function. </a:t>
            </a:r>
          </a:p>
          <a:p>
            <a:r>
              <a:rPr lang="en-AU" dirty="0"/>
              <a:t>Mary’s facial expression might be misleading – she may have a nervous grin or smirk which leads us to think this is wilful or attention seeking. But after observing her carefully, plotting her responses on the timeline and completing the checklist we know she is over-responsive, sensitive, anxious and dysregulated.</a:t>
            </a:r>
          </a:p>
          <a:p>
            <a:endParaRPr lang="en-AU" dirty="0"/>
          </a:p>
          <a:p>
            <a:r>
              <a:rPr lang="en-AU" dirty="0"/>
              <a:t>Look at it from a whole brain perspective: </a:t>
            </a:r>
          </a:p>
          <a:p>
            <a:r>
              <a:rPr lang="en-AU" dirty="0"/>
              <a:t>Foundations – example of “appropriate behaviour”- </a:t>
            </a:r>
          </a:p>
          <a:p>
            <a:endParaRPr lang="en-AU" dirty="0"/>
          </a:p>
          <a:p>
            <a:r>
              <a:rPr lang="en-AU" dirty="0"/>
              <a:t>Bring in flipped brain – loses motor control  - drop to the ground, even lose bladder bowel function </a:t>
            </a:r>
          </a:p>
          <a:p>
            <a:r>
              <a:rPr lang="en-AU" dirty="0"/>
              <a:t>You know the saying “I had the rug pulled out from under my feet” – “ the ground collapsed under me ” – that’s the experience </a:t>
            </a:r>
          </a:p>
          <a:p>
            <a:endParaRPr lang="en-AU" dirty="0"/>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4598DF1C-E87B-421F-BD77-63E66592F11D}" type="slidenum">
              <a:rPr lang="en-AU" smtClean="0"/>
              <a:t>2</a:t>
            </a:fld>
            <a:endParaRPr lang="en-AU"/>
          </a:p>
        </p:txBody>
      </p:sp>
      <p:sp>
        <p:nvSpPr>
          <p:cNvPr id="5" name="Header Placeholder 4">
            <a:extLst>
              <a:ext uri="{FF2B5EF4-FFF2-40B4-BE49-F238E27FC236}">
                <a16:creationId xmlns:a16="http://schemas.microsoft.com/office/drawing/2014/main" id="{37BD6C86-1E5A-4F86-A872-6053C9B05CF7}"/>
              </a:ext>
            </a:extLst>
          </p:cNvPr>
          <p:cNvSpPr>
            <a:spLocks noGrp="1"/>
          </p:cNvSpPr>
          <p:nvPr>
            <p:ph type="hdr" sz="quarter"/>
          </p:nvPr>
        </p:nvSpPr>
        <p:spPr/>
        <p:txBody>
          <a:bodyPr/>
          <a:lstStyle/>
          <a:p>
            <a:r>
              <a:rPr lang="en-GB"/>
              <a:t>Sensory Lens and ITZ Student Response Checklist Guidelines</a:t>
            </a:r>
            <a:endParaRPr lang="en-AU"/>
          </a:p>
        </p:txBody>
      </p:sp>
    </p:spTree>
    <p:extLst>
      <p:ext uri="{BB962C8B-B14F-4D97-AF65-F5344CB8AC3E}">
        <p14:creationId xmlns:p14="http://schemas.microsoft.com/office/powerpoint/2010/main" val="854359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A285A7-8959-42A0-B3B7-71205DC57471}" type="datetimeFigureOut">
              <a:rPr lang="en-AU" smtClean="0"/>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127128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285A7-8959-42A0-B3B7-71205DC57471}" type="datetimeFigureOut">
              <a:rPr lang="en-AU" smtClean="0"/>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263392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285A7-8959-42A0-B3B7-71205DC57471}" type="datetimeFigureOut">
              <a:rPr lang="en-AU" smtClean="0"/>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102522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285A7-8959-42A0-B3B7-71205DC57471}" type="datetimeFigureOut">
              <a:rPr lang="en-AU" smtClean="0"/>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299338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A285A7-8959-42A0-B3B7-71205DC57471}" type="datetimeFigureOut">
              <a:rPr lang="en-AU" smtClean="0"/>
              <a:t>6/08/2020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297203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285A7-8959-42A0-B3B7-71205DC57471}" type="datetimeFigureOut">
              <a:rPr lang="en-AU" smtClean="0"/>
              <a:t>6/08/2020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3095904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A285A7-8959-42A0-B3B7-71205DC57471}" type="datetimeFigureOut">
              <a:rPr lang="en-AU" smtClean="0"/>
              <a:t>6/08/2020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226505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A285A7-8959-42A0-B3B7-71205DC57471}" type="datetimeFigureOut">
              <a:rPr lang="en-AU" smtClean="0"/>
              <a:t>6/08/2020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170069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285A7-8959-42A0-B3B7-71205DC57471}" type="datetimeFigureOut">
              <a:rPr lang="en-AU" smtClean="0"/>
              <a:t>6/08/2020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152024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8CA285A7-8959-42A0-B3B7-71205DC57471}" type="datetimeFigureOut">
              <a:rPr lang="en-AU" smtClean="0"/>
              <a:t>6/08/2020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333807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8CA285A7-8959-42A0-B3B7-71205DC57471}" type="datetimeFigureOut">
              <a:rPr lang="en-AU" smtClean="0"/>
              <a:t>6/08/2020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B8B396-BDA1-4CC1-B292-DAF3C5781B90}" type="slidenum">
              <a:rPr lang="en-AU" smtClean="0"/>
              <a:t>‹#›</a:t>
            </a:fld>
            <a:endParaRPr lang="en-AU"/>
          </a:p>
        </p:txBody>
      </p:sp>
    </p:spTree>
    <p:extLst>
      <p:ext uri="{BB962C8B-B14F-4D97-AF65-F5344CB8AC3E}">
        <p14:creationId xmlns:p14="http://schemas.microsoft.com/office/powerpoint/2010/main" val="327308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CA285A7-8959-42A0-B3B7-71205DC57471}" type="datetimeFigureOut">
              <a:rPr lang="en-AU" smtClean="0"/>
              <a:t>6/08/2020</a:t>
            </a:fld>
            <a:endParaRPr lang="en-AU"/>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80B8B396-BDA1-4CC1-B292-DAF3C5781B90}" type="slidenum">
              <a:rPr lang="en-AU" smtClean="0"/>
              <a:t>‹#›</a:t>
            </a:fld>
            <a:endParaRPr lang="en-AU"/>
          </a:p>
        </p:txBody>
      </p:sp>
    </p:spTree>
    <p:extLst>
      <p:ext uri="{BB962C8B-B14F-4D97-AF65-F5344CB8AC3E}">
        <p14:creationId xmlns:p14="http://schemas.microsoft.com/office/powerpoint/2010/main" val="1628836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0510039-3F0C-49D8-9CC8-1F0FF00EC6CA}"/>
              </a:ext>
            </a:extLst>
          </p:cNvPr>
          <p:cNvGrpSpPr/>
          <p:nvPr/>
        </p:nvGrpSpPr>
        <p:grpSpPr>
          <a:xfrm>
            <a:off x="181204" y="334413"/>
            <a:ext cx="10281234" cy="7055214"/>
            <a:chOff x="181204" y="334413"/>
            <a:chExt cx="10281234" cy="7055214"/>
          </a:xfrm>
        </p:grpSpPr>
        <p:sp>
          <p:nvSpPr>
            <p:cNvPr id="8" name="TextBox 7"/>
            <p:cNvSpPr txBox="1"/>
            <p:nvPr/>
          </p:nvSpPr>
          <p:spPr>
            <a:xfrm rot="16200000">
              <a:off x="-1248677" y="3993467"/>
              <a:ext cx="3370753" cy="416268"/>
            </a:xfrm>
            <a:prstGeom prst="rect">
              <a:avLst/>
            </a:prstGeom>
            <a:noFill/>
            <a:ln>
              <a:noFill/>
            </a:ln>
          </p:spPr>
          <p:txBody>
            <a:bodyPr wrap="square" rtlCol="0">
              <a:spAutoFit/>
            </a:bodyPr>
            <a:lstStyle/>
            <a:p>
              <a:r>
                <a:rPr lang="en-AU" sz="2105" b="1" dirty="0"/>
                <a:t>POSSIBLE INTERPRETATIONS</a:t>
              </a:r>
            </a:p>
          </p:txBody>
        </p:sp>
        <p:sp>
          <p:nvSpPr>
            <p:cNvPr id="3" name="Cloud Callout 2"/>
            <p:cNvSpPr/>
            <p:nvPr/>
          </p:nvSpPr>
          <p:spPr>
            <a:xfrm>
              <a:off x="4009987" y="334413"/>
              <a:ext cx="3304536" cy="1549530"/>
            </a:xfrm>
            <a:prstGeom prst="cloudCallout">
              <a:avLst>
                <a:gd name="adj1" fmla="val -56063"/>
                <a:gd name="adj2" fmla="val -50594"/>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4" name="TextBox 3"/>
            <p:cNvSpPr txBox="1"/>
            <p:nvPr/>
          </p:nvSpPr>
          <p:spPr>
            <a:xfrm>
              <a:off x="4450378" y="647824"/>
              <a:ext cx="2753208" cy="821379"/>
            </a:xfrm>
            <a:prstGeom prst="rect">
              <a:avLst/>
            </a:prstGeom>
            <a:noFill/>
          </p:spPr>
          <p:txBody>
            <a:bodyPr wrap="square" rtlCol="0">
              <a:spAutoFit/>
            </a:bodyPr>
            <a:lstStyle/>
            <a:p>
              <a:r>
                <a:rPr lang="en-AU" sz="1579" dirty="0"/>
                <a:t>What need is my student communicating through these behavioural responses?</a:t>
              </a:r>
            </a:p>
          </p:txBody>
        </p:sp>
        <p:sp>
          <p:nvSpPr>
            <p:cNvPr id="16" name="Freeform: Shape 15">
              <a:extLst>
                <a:ext uri="{FF2B5EF4-FFF2-40B4-BE49-F238E27FC236}">
                  <a16:creationId xmlns:a16="http://schemas.microsoft.com/office/drawing/2014/main" id="{76D14325-C0B6-4B8E-8F01-4654462DC75B}"/>
                </a:ext>
              </a:extLst>
            </p:cNvPr>
            <p:cNvSpPr/>
            <p:nvPr/>
          </p:nvSpPr>
          <p:spPr>
            <a:xfrm>
              <a:off x="1202068" y="4728460"/>
              <a:ext cx="3942000" cy="1080000"/>
            </a:xfrm>
            <a:custGeom>
              <a:avLst/>
              <a:gdLst>
                <a:gd name="connsiteX0" fmla="*/ 0 w 4253360"/>
                <a:gd name="connsiteY0" fmla="*/ 142107 h 1421073"/>
                <a:gd name="connsiteX1" fmla="*/ 142107 w 4253360"/>
                <a:gd name="connsiteY1" fmla="*/ 0 h 1421073"/>
                <a:gd name="connsiteX2" fmla="*/ 4111253 w 4253360"/>
                <a:gd name="connsiteY2" fmla="*/ 0 h 1421073"/>
                <a:gd name="connsiteX3" fmla="*/ 4253360 w 4253360"/>
                <a:gd name="connsiteY3" fmla="*/ 142107 h 1421073"/>
                <a:gd name="connsiteX4" fmla="*/ 4253360 w 4253360"/>
                <a:gd name="connsiteY4" fmla="*/ 1278966 h 1421073"/>
                <a:gd name="connsiteX5" fmla="*/ 4111253 w 4253360"/>
                <a:gd name="connsiteY5" fmla="*/ 1421073 h 1421073"/>
                <a:gd name="connsiteX6" fmla="*/ 142107 w 4253360"/>
                <a:gd name="connsiteY6" fmla="*/ 1421073 h 1421073"/>
                <a:gd name="connsiteX7" fmla="*/ 0 w 4253360"/>
                <a:gd name="connsiteY7" fmla="*/ 1278966 h 1421073"/>
                <a:gd name="connsiteX8" fmla="*/ 0 w 4253360"/>
                <a:gd name="connsiteY8" fmla="*/ 142107 h 142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3360" h="1421073">
                  <a:moveTo>
                    <a:pt x="0" y="142107"/>
                  </a:moveTo>
                  <a:cubicBezTo>
                    <a:pt x="0" y="63623"/>
                    <a:pt x="63623" y="0"/>
                    <a:pt x="142107" y="0"/>
                  </a:cubicBezTo>
                  <a:lnTo>
                    <a:pt x="4111253" y="0"/>
                  </a:lnTo>
                  <a:cubicBezTo>
                    <a:pt x="4189737" y="0"/>
                    <a:pt x="4253360" y="63623"/>
                    <a:pt x="4253360" y="142107"/>
                  </a:cubicBezTo>
                  <a:lnTo>
                    <a:pt x="4253360" y="1278966"/>
                  </a:lnTo>
                  <a:cubicBezTo>
                    <a:pt x="4253360" y="1357450"/>
                    <a:pt x="4189737" y="1421073"/>
                    <a:pt x="4111253" y="1421073"/>
                  </a:cubicBezTo>
                  <a:lnTo>
                    <a:pt x="142107" y="1421073"/>
                  </a:lnTo>
                  <a:cubicBezTo>
                    <a:pt x="63623" y="1421073"/>
                    <a:pt x="0" y="1357450"/>
                    <a:pt x="0" y="1278966"/>
                  </a:cubicBezTo>
                  <a:lnTo>
                    <a:pt x="0" y="142107"/>
                  </a:lnTo>
                  <a:close/>
                </a:path>
              </a:pathLst>
            </a:custGeom>
            <a:solidFill>
              <a:schemeClr val="bg1"/>
            </a:solidFill>
            <a:ln>
              <a:solidFill>
                <a:srgbClr val="C00000"/>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230" tIns="54320" rIns="63230" bIns="54320" numCol="1" spcCol="1270" anchor="ctr" anchorCtr="0">
              <a:noAutofit/>
            </a:bodyPr>
            <a:lstStyle/>
            <a:p>
              <a:pPr algn="ctr" defTabSz="623722">
                <a:spcBef>
                  <a:spcPct val="0"/>
                </a:spcBef>
              </a:pPr>
              <a:r>
                <a:rPr lang="en-AU" sz="1403" dirty="0"/>
                <a:t> </a:t>
              </a:r>
              <a:r>
                <a:rPr lang="en-AU" sz="1579" u="sng" dirty="0"/>
                <a:t>Emotional/cognitive/communication lens:</a:t>
              </a:r>
            </a:p>
            <a:p>
              <a:pPr algn="ctr" defTabSz="623722">
                <a:spcBef>
                  <a:spcPct val="0"/>
                </a:spcBef>
              </a:pPr>
              <a:endParaRPr lang="en-AU" sz="1579" u="sng" dirty="0"/>
            </a:p>
            <a:p>
              <a:pPr algn="ctr" defTabSz="623722">
                <a:spcBef>
                  <a:spcPct val="0"/>
                </a:spcBef>
              </a:pPr>
              <a:endParaRPr lang="en-AU" sz="1579" u="sng" dirty="0"/>
            </a:p>
            <a:p>
              <a:pPr algn="ctr" defTabSz="623722">
                <a:spcBef>
                  <a:spcPct val="0"/>
                </a:spcBef>
              </a:pPr>
              <a:endParaRPr lang="en-AU" sz="1579" u="sng" dirty="0"/>
            </a:p>
          </p:txBody>
        </p:sp>
        <p:sp>
          <p:nvSpPr>
            <p:cNvPr id="19" name="TextBox 18"/>
            <p:cNvSpPr txBox="1"/>
            <p:nvPr/>
          </p:nvSpPr>
          <p:spPr>
            <a:xfrm>
              <a:off x="5609638" y="4720148"/>
              <a:ext cx="4852800" cy="954107"/>
            </a:xfrm>
            <a:prstGeom prst="rect">
              <a:avLst/>
            </a:prstGeom>
            <a:solidFill>
              <a:schemeClr val="bg1"/>
            </a:solidFill>
            <a:ln>
              <a:solidFill>
                <a:srgbClr val="C00000"/>
              </a:solidFill>
            </a:ln>
          </p:spPr>
          <p:txBody>
            <a:bodyPr wrap="square" rtlCol="0">
              <a:spAutoFit/>
            </a:bodyPr>
            <a:lstStyle/>
            <a:p>
              <a:r>
                <a:rPr lang="en-AU" sz="1400" i="1" dirty="0">
                  <a:solidFill>
                    <a:schemeClr val="accent1">
                      <a:lumMod val="75000"/>
                    </a:schemeClr>
                  </a:solidFill>
                </a:rPr>
                <a:t>Help the student to feel safe, secure &amp; understood.</a:t>
              </a:r>
            </a:p>
            <a:p>
              <a:endParaRPr lang="en-AU" sz="1400" i="1" dirty="0">
                <a:solidFill>
                  <a:schemeClr val="accent1">
                    <a:lumMod val="75000"/>
                  </a:schemeClr>
                </a:solidFill>
              </a:endParaRPr>
            </a:p>
            <a:p>
              <a:endParaRPr lang="en-AU" sz="1400" i="1" dirty="0">
                <a:solidFill>
                  <a:schemeClr val="accent1">
                    <a:lumMod val="75000"/>
                  </a:schemeClr>
                </a:solidFill>
              </a:endParaRPr>
            </a:p>
            <a:p>
              <a:endParaRPr lang="en-AU" sz="1400" i="1" dirty="0">
                <a:solidFill>
                  <a:schemeClr val="accent1">
                    <a:lumMod val="75000"/>
                  </a:schemeClr>
                </a:solidFill>
              </a:endParaRPr>
            </a:p>
          </p:txBody>
        </p:sp>
        <p:sp>
          <p:nvSpPr>
            <p:cNvPr id="17" name="Right Arrow 16"/>
            <p:cNvSpPr/>
            <p:nvPr/>
          </p:nvSpPr>
          <p:spPr>
            <a:xfrm>
              <a:off x="5159287" y="5155138"/>
              <a:ext cx="464122" cy="229793"/>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13" name="Freeform: Shape 12">
              <a:extLst>
                <a:ext uri="{FF2B5EF4-FFF2-40B4-BE49-F238E27FC236}">
                  <a16:creationId xmlns:a16="http://schemas.microsoft.com/office/drawing/2014/main" id="{588BD3AA-C273-4204-B473-EA17EC1F9F2A}"/>
                </a:ext>
              </a:extLst>
            </p:cNvPr>
            <p:cNvSpPr/>
            <p:nvPr/>
          </p:nvSpPr>
          <p:spPr>
            <a:xfrm>
              <a:off x="1205914" y="2393604"/>
              <a:ext cx="3942000" cy="1080000"/>
            </a:xfrm>
            <a:custGeom>
              <a:avLst/>
              <a:gdLst>
                <a:gd name="connsiteX0" fmla="*/ 0 w 4238794"/>
                <a:gd name="connsiteY0" fmla="*/ 163048 h 1630481"/>
                <a:gd name="connsiteX1" fmla="*/ 163048 w 4238794"/>
                <a:gd name="connsiteY1" fmla="*/ 0 h 1630481"/>
                <a:gd name="connsiteX2" fmla="*/ 4075746 w 4238794"/>
                <a:gd name="connsiteY2" fmla="*/ 0 h 1630481"/>
                <a:gd name="connsiteX3" fmla="*/ 4238794 w 4238794"/>
                <a:gd name="connsiteY3" fmla="*/ 163048 h 1630481"/>
                <a:gd name="connsiteX4" fmla="*/ 4238794 w 4238794"/>
                <a:gd name="connsiteY4" fmla="*/ 1467433 h 1630481"/>
                <a:gd name="connsiteX5" fmla="*/ 4075746 w 4238794"/>
                <a:gd name="connsiteY5" fmla="*/ 1630481 h 1630481"/>
                <a:gd name="connsiteX6" fmla="*/ 163048 w 4238794"/>
                <a:gd name="connsiteY6" fmla="*/ 1630481 h 1630481"/>
                <a:gd name="connsiteX7" fmla="*/ 0 w 4238794"/>
                <a:gd name="connsiteY7" fmla="*/ 1467433 h 1630481"/>
                <a:gd name="connsiteX8" fmla="*/ 0 w 4238794"/>
                <a:gd name="connsiteY8" fmla="*/ 163048 h 16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38794" h="1630481">
                  <a:moveTo>
                    <a:pt x="0" y="163048"/>
                  </a:moveTo>
                  <a:cubicBezTo>
                    <a:pt x="0" y="72999"/>
                    <a:pt x="72999" y="0"/>
                    <a:pt x="163048" y="0"/>
                  </a:cubicBezTo>
                  <a:lnTo>
                    <a:pt x="4075746" y="0"/>
                  </a:lnTo>
                  <a:cubicBezTo>
                    <a:pt x="4165795" y="0"/>
                    <a:pt x="4238794" y="72999"/>
                    <a:pt x="4238794" y="163048"/>
                  </a:cubicBezTo>
                  <a:lnTo>
                    <a:pt x="4238794" y="1467433"/>
                  </a:lnTo>
                  <a:cubicBezTo>
                    <a:pt x="4238794" y="1557482"/>
                    <a:pt x="4165795" y="1630481"/>
                    <a:pt x="4075746" y="1630481"/>
                  </a:cubicBezTo>
                  <a:lnTo>
                    <a:pt x="163048" y="1630481"/>
                  </a:lnTo>
                  <a:cubicBezTo>
                    <a:pt x="72999" y="1630481"/>
                    <a:pt x="0" y="1557482"/>
                    <a:pt x="0" y="1467433"/>
                  </a:cubicBezTo>
                  <a:lnTo>
                    <a:pt x="0" y="163048"/>
                  </a:lnTo>
                  <a:close/>
                </a:path>
              </a:pathLst>
            </a:custGeom>
            <a:solidFill>
              <a:schemeClr val="bg1"/>
            </a:solidFill>
            <a:ln>
              <a:solidFill>
                <a:srgbClr val="FC10A8"/>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950" tIns="61926" rIns="71950" bIns="61926" numCol="1" spcCol="1270" anchor="ctr" anchorCtr="0">
              <a:noAutofit/>
            </a:bodyPr>
            <a:lstStyle/>
            <a:p>
              <a:pPr algn="ctr" defTabSz="701688">
                <a:spcBef>
                  <a:spcPct val="0"/>
                </a:spcBef>
              </a:pPr>
              <a:r>
                <a:rPr lang="en-AU" sz="1579" u="sng" dirty="0"/>
                <a:t>Sensory-motor lens:</a:t>
              </a:r>
            </a:p>
            <a:p>
              <a:pPr algn="ctr" defTabSz="701688">
                <a:spcBef>
                  <a:spcPct val="0"/>
                </a:spcBef>
              </a:pPr>
              <a:endParaRPr lang="en-AU" sz="1579" u="sng" dirty="0"/>
            </a:p>
            <a:p>
              <a:pPr algn="ctr" defTabSz="701688">
                <a:spcBef>
                  <a:spcPct val="0"/>
                </a:spcBef>
              </a:pPr>
              <a:endParaRPr lang="en-AU" sz="1579" u="sng" dirty="0"/>
            </a:p>
            <a:p>
              <a:pPr algn="ctr" defTabSz="701688">
                <a:spcBef>
                  <a:spcPct val="0"/>
                </a:spcBef>
              </a:pPr>
              <a:endParaRPr lang="en-AU" sz="1579" u="sng" dirty="0"/>
            </a:p>
          </p:txBody>
        </p:sp>
        <p:sp>
          <p:nvSpPr>
            <p:cNvPr id="10" name="TextBox 9"/>
            <p:cNvSpPr txBox="1"/>
            <p:nvPr/>
          </p:nvSpPr>
          <p:spPr>
            <a:xfrm>
              <a:off x="5601752" y="2373322"/>
              <a:ext cx="4838400" cy="954107"/>
            </a:xfrm>
            <a:prstGeom prst="rect">
              <a:avLst/>
            </a:prstGeom>
            <a:solidFill>
              <a:schemeClr val="bg1"/>
            </a:solidFill>
            <a:ln>
              <a:solidFill>
                <a:srgbClr val="FF3399"/>
              </a:solidFill>
            </a:ln>
          </p:spPr>
          <p:txBody>
            <a:bodyPr wrap="square" rtlCol="0">
              <a:spAutoFit/>
            </a:bodyPr>
            <a:lstStyle/>
            <a:p>
              <a:r>
                <a:rPr lang="en-AU" sz="1400" i="1" dirty="0">
                  <a:solidFill>
                    <a:schemeClr val="accent1">
                      <a:lumMod val="75000"/>
                    </a:schemeClr>
                  </a:solidFill>
                </a:rPr>
                <a:t>Use sensory input to attain &amp; maintain a calm-alert state. </a:t>
              </a:r>
            </a:p>
            <a:p>
              <a:endParaRPr lang="en-AU" sz="1400" i="1" dirty="0">
                <a:solidFill>
                  <a:schemeClr val="accent1">
                    <a:lumMod val="75000"/>
                  </a:schemeClr>
                </a:solidFill>
              </a:endParaRPr>
            </a:p>
            <a:p>
              <a:endParaRPr lang="en-AU" sz="1400" i="1" dirty="0">
                <a:solidFill>
                  <a:schemeClr val="accent1">
                    <a:lumMod val="75000"/>
                  </a:schemeClr>
                </a:solidFill>
              </a:endParaRPr>
            </a:p>
            <a:p>
              <a:endParaRPr lang="en-AU" sz="1400" dirty="0"/>
            </a:p>
          </p:txBody>
        </p:sp>
        <p:sp>
          <p:nvSpPr>
            <p:cNvPr id="21" name="Right Arrow 20"/>
            <p:cNvSpPr/>
            <p:nvPr/>
          </p:nvSpPr>
          <p:spPr>
            <a:xfrm>
              <a:off x="5172092" y="2798672"/>
              <a:ext cx="438512" cy="259207"/>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18" name="Freeform: Shape 17">
              <a:extLst>
                <a:ext uri="{FF2B5EF4-FFF2-40B4-BE49-F238E27FC236}">
                  <a16:creationId xmlns:a16="http://schemas.microsoft.com/office/drawing/2014/main" id="{249F5126-691E-48BD-8C53-4F4DCBB33E04}"/>
                </a:ext>
              </a:extLst>
            </p:cNvPr>
            <p:cNvSpPr/>
            <p:nvPr/>
          </p:nvSpPr>
          <p:spPr>
            <a:xfrm>
              <a:off x="1209997" y="3561032"/>
              <a:ext cx="3942000" cy="1080000"/>
            </a:xfrm>
            <a:custGeom>
              <a:avLst/>
              <a:gdLst>
                <a:gd name="connsiteX0" fmla="*/ 0 w 4166725"/>
                <a:gd name="connsiteY0" fmla="*/ 132619 h 1326188"/>
                <a:gd name="connsiteX1" fmla="*/ 132619 w 4166725"/>
                <a:gd name="connsiteY1" fmla="*/ 0 h 1326188"/>
                <a:gd name="connsiteX2" fmla="*/ 4034106 w 4166725"/>
                <a:gd name="connsiteY2" fmla="*/ 0 h 1326188"/>
                <a:gd name="connsiteX3" fmla="*/ 4166725 w 4166725"/>
                <a:gd name="connsiteY3" fmla="*/ 132619 h 1326188"/>
                <a:gd name="connsiteX4" fmla="*/ 4166725 w 4166725"/>
                <a:gd name="connsiteY4" fmla="*/ 1193569 h 1326188"/>
                <a:gd name="connsiteX5" fmla="*/ 4034106 w 4166725"/>
                <a:gd name="connsiteY5" fmla="*/ 1326188 h 1326188"/>
                <a:gd name="connsiteX6" fmla="*/ 132619 w 4166725"/>
                <a:gd name="connsiteY6" fmla="*/ 1326188 h 1326188"/>
                <a:gd name="connsiteX7" fmla="*/ 0 w 4166725"/>
                <a:gd name="connsiteY7" fmla="*/ 1193569 h 1326188"/>
                <a:gd name="connsiteX8" fmla="*/ 0 w 4166725"/>
                <a:gd name="connsiteY8" fmla="*/ 132619 h 1326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6725" h="1326188">
                  <a:moveTo>
                    <a:pt x="0" y="132619"/>
                  </a:moveTo>
                  <a:cubicBezTo>
                    <a:pt x="0" y="59376"/>
                    <a:pt x="59376" y="0"/>
                    <a:pt x="132619" y="0"/>
                  </a:cubicBezTo>
                  <a:lnTo>
                    <a:pt x="4034106" y="0"/>
                  </a:lnTo>
                  <a:cubicBezTo>
                    <a:pt x="4107349" y="0"/>
                    <a:pt x="4166725" y="59376"/>
                    <a:pt x="4166725" y="132619"/>
                  </a:cubicBezTo>
                  <a:lnTo>
                    <a:pt x="4166725" y="1193569"/>
                  </a:lnTo>
                  <a:cubicBezTo>
                    <a:pt x="4166725" y="1266812"/>
                    <a:pt x="4107349" y="1326188"/>
                    <a:pt x="4034106" y="1326188"/>
                  </a:cubicBezTo>
                  <a:lnTo>
                    <a:pt x="132619" y="1326188"/>
                  </a:lnTo>
                  <a:cubicBezTo>
                    <a:pt x="59376" y="1326188"/>
                    <a:pt x="0" y="1266812"/>
                    <a:pt x="0" y="1193569"/>
                  </a:cubicBezTo>
                  <a:lnTo>
                    <a:pt x="0" y="132619"/>
                  </a:lnTo>
                  <a:close/>
                </a:path>
              </a:pathLst>
            </a:custGeom>
            <a:solidFill>
              <a:schemeClr val="bg1"/>
            </a:solidFill>
            <a:ln>
              <a:solidFill>
                <a:schemeClr val="accent5">
                  <a:lumMod val="7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4134" tIns="54111" rIns="64134" bIns="54111" numCol="1" spcCol="1270" anchor="ctr" anchorCtr="0">
              <a:noAutofit/>
            </a:bodyPr>
            <a:lstStyle/>
            <a:p>
              <a:pPr algn="ctr" defTabSz="701688">
                <a:lnSpc>
                  <a:spcPct val="90000"/>
                </a:lnSpc>
                <a:spcBef>
                  <a:spcPct val="0"/>
                </a:spcBef>
              </a:pPr>
              <a:r>
                <a:rPr lang="en-AU" sz="1579" u="sng" dirty="0"/>
                <a:t>Medical lens:</a:t>
              </a:r>
            </a:p>
            <a:p>
              <a:pPr algn="ctr" defTabSz="701688">
                <a:lnSpc>
                  <a:spcPct val="90000"/>
                </a:lnSpc>
                <a:spcBef>
                  <a:spcPct val="0"/>
                </a:spcBef>
              </a:pPr>
              <a:endParaRPr lang="en-AU" sz="1579" u="sng" dirty="0"/>
            </a:p>
            <a:p>
              <a:pPr algn="ctr" defTabSz="701688">
                <a:lnSpc>
                  <a:spcPct val="90000"/>
                </a:lnSpc>
                <a:spcBef>
                  <a:spcPct val="0"/>
                </a:spcBef>
              </a:pPr>
              <a:endParaRPr lang="en-AU" sz="1579" u="sng" dirty="0"/>
            </a:p>
            <a:p>
              <a:pPr algn="ctr" defTabSz="701688">
                <a:lnSpc>
                  <a:spcPct val="90000"/>
                </a:lnSpc>
                <a:spcBef>
                  <a:spcPct val="0"/>
                </a:spcBef>
              </a:pPr>
              <a:endParaRPr lang="en-AU" sz="1579" u="sng" dirty="0"/>
            </a:p>
          </p:txBody>
        </p:sp>
        <p:sp>
          <p:nvSpPr>
            <p:cNvPr id="9" name="TextBox 8"/>
            <p:cNvSpPr txBox="1"/>
            <p:nvPr/>
          </p:nvSpPr>
          <p:spPr>
            <a:xfrm>
              <a:off x="5620308" y="5893562"/>
              <a:ext cx="4842000" cy="954107"/>
            </a:xfrm>
            <a:prstGeom prst="rect">
              <a:avLst/>
            </a:prstGeom>
            <a:solidFill>
              <a:schemeClr val="bg1"/>
            </a:solidFill>
            <a:ln>
              <a:solidFill>
                <a:schemeClr val="bg1">
                  <a:lumMod val="50000"/>
                </a:schemeClr>
              </a:solidFill>
            </a:ln>
          </p:spPr>
          <p:txBody>
            <a:bodyPr wrap="square" rtlCol="0">
              <a:spAutoFit/>
            </a:bodyPr>
            <a:lstStyle/>
            <a:p>
              <a:r>
                <a:rPr lang="en-AU" sz="1400" i="1" dirty="0">
                  <a:solidFill>
                    <a:schemeClr val="accent1">
                      <a:lumMod val="75000"/>
                    </a:schemeClr>
                  </a:solidFill>
                </a:rPr>
                <a:t>20 % correction; 80% affirmation/praise</a:t>
              </a:r>
              <a:r>
                <a:rPr lang="en-AU" sz="1400" dirty="0"/>
                <a:t>.</a:t>
              </a:r>
            </a:p>
            <a:p>
              <a:endParaRPr lang="en-AU" sz="1400" dirty="0"/>
            </a:p>
            <a:p>
              <a:endParaRPr lang="en-AU" sz="1400" dirty="0"/>
            </a:p>
            <a:p>
              <a:endParaRPr lang="en-AU" sz="1400" dirty="0"/>
            </a:p>
          </p:txBody>
        </p:sp>
        <p:sp>
          <p:nvSpPr>
            <p:cNvPr id="14" name="Right Arrow 13"/>
            <p:cNvSpPr/>
            <p:nvPr/>
          </p:nvSpPr>
          <p:spPr>
            <a:xfrm>
              <a:off x="5177795" y="6303958"/>
              <a:ext cx="427106" cy="259207"/>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11" name="Freeform: Shape 10">
              <a:extLst>
                <a:ext uri="{FF2B5EF4-FFF2-40B4-BE49-F238E27FC236}">
                  <a16:creationId xmlns:a16="http://schemas.microsoft.com/office/drawing/2014/main" id="{5EB16B2B-604E-4C52-948D-3DB1F2C89D4B}"/>
                </a:ext>
              </a:extLst>
            </p:cNvPr>
            <p:cNvSpPr/>
            <p:nvPr/>
          </p:nvSpPr>
          <p:spPr>
            <a:xfrm>
              <a:off x="1209997" y="5895887"/>
              <a:ext cx="3942000" cy="1080000"/>
            </a:xfrm>
            <a:custGeom>
              <a:avLst/>
              <a:gdLst>
                <a:gd name="connsiteX0" fmla="*/ 0 w 4166725"/>
                <a:gd name="connsiteY0" fmla="*/ 132619 h 1326188"/>
                <a:gd name="connsiteX1" fmla="*/ 132619 w 4166725"/>
                <a:gd name="connsiteY1" fmla="*/ 0 h 1326188"/>
                <a:gd name="connsiteX2" fmla="*/ 4034106 w 4166725"/>
                <a:gd name="connsiteY2" fmla="*/ 0 h 1326188"/>
                <a:gd name="connsiteX3" fmla="*/ 4166725 w 4166725"/>
                <a:gd name="connsiteY3" fmla="*/ 132619 h 1326188"/>
                <a:gd name="connsiteX4" fmla="*/ 4166725 w 4166725"/>
                <a:gd name="connsiteY4" fmla="*/ 1193569 h 1326188"/>
                <a:gd name="connsiteX5" fmla="*/ 4034106 w 4166725"/>
                <a:gd name="connsiteY5" fmla="*/ 1326188 h 1326188"/>
                <a:gd name="connsiteX6" fmla="*/ 132619 w 4166725"/>
                <a:gd name="connsiteY6" fmla="*/ 1326188 h 1326188"/>
                <a:gd name="connsiteX7" fmla="*/ 0 w 4166725"/>
                <a:gd name="connsiteY7" fmla="*/ 1193569 h 1326188"/>
                <a:gd name="connsiteX8" fmla="*/ 0 w 4166725"/>
                <a:gd name="connsiteY8" fmla="*/ 132619 h 1326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6725" h="1326188">
                  <a:moveTo>
                    <a:pt x="0" y="132619"/>
                  </a:moveTo>
                  <a:cubicBezTo>
                    <a:pt x="0" y="59376"/>
                    <a:pt x="59376" y="0"/>
                    <a:pt x="132619" y="0"/>
                  </a:cubicBezTo>
                  <a:lnTo>
                    <a:pt x="4034106" y="0"/>
                  </a:lnTo>
                  <a:cubicBezTo>
                    <a:pt x="4107349" y="0"/>
                    <a:pt x="4166725" y="59376"/>
                    <a:pt x="4166725" y="132619"/>
                  </a:cubicBezTo>
                  <a:lnTo>
                    <a:pt x="4166725" y="1193569"/>
                  </a:lnTo>
                  <a:cubicBezTo>
                    <a:pt x="4166725" y="1266812"/>
                    <a:pt x="4107349" y="1326188"/>
                    <a:pt x="4034106" y="1326188"/>
                  </a:cubicBezTo>
                  <a:lnTo>
                    <a:pt x="132619" y="1326188"/>
                  </a:lnTo>
                  <a:cubicBezTo>
                    <a:pt x="59376" y="1326188"/>
                    <a:pt x="0" y="1266812"/>
                    <a:pt x="0" y="1193569"/>
                  </a:cubicBezTo>
                  <a:lnTo>
                    <a:pt x="0" y="132619"/>
                  </a:lnTo>
                  <a:close/>
                </a:path>
              </a:pathLst>
            </a:custGeom>
            <a:solidFill>
              <a:schemeClr val="bg1"/>
            </a:solidFill>
            <a:ln>
              <a:solidFill>
                <a:schemeClr val="bg1">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4134" tIns="54111" rIns="64134" bIns="54111" numCol="1" spcCol="1270" anchor="ctr" anchorCtr="0">
              <a:noAutofit/>
            </a:bodyPr>
            <a:lstStyle/>
            <a:p>
              <a:pPr algn="ctr" defTabSz="701688">
                <a:spcBef>
                  <a:spcPct val="0"/>
                </a:spcBef>
              </a:pPr>
              <a:r>
                <a:rPr lang="en-AU" sz="1579" u="sng" dirty="0"/>
                <a:t>Behavioural lens:</a:t>
              </a:r>
            </a:p>
            <a:p>
              <a:pPr algn="ctr" defTabSz="701688">
                <a:spcBef>
                  <a:spcPct val="0"/>
                </a:spcBef>
              </a:pPr>
              <a:endParaRPr lang="en-AU" sz="1579" u="sng" dirty="0"/>
            </a:p>
            <a:p>
              <a:pPr algn="ctr" defTabSz="701688">
                <a:spcBef>
                  <a:spcPct val="0"/>
                </a:spcBef>
              </a:pPr>
              <a:endParaRPr lang="en-AU" sz="1403" dirty="0"/>
            </a:p>
            <a:p>
              <a:pPr algn="ctr" defTabSz="701688">
                <a:spcBef>
                  <a:spcPct val="0"/>
                </a:spcBef>
              </a:pPr>
              <a:endParaRPr lang="en-AU" sz="1403" dirty="0"/>
            </a:p>
          </p:txBody>
        </p:sp>
        <p:sp>
          <p:nvSpPr>
            <p:cNvPr id="22" name="TextBox 21">
              <a:extLst>
                <a:ext uri="{FF2B5EF4-FFF2-40B4-BE49-F238E27FC236}">
                  <a16:creationId xmlns:a16="http://schemas.microsoft.com/office/drawing/2014/main" id="{378E4EC9-B4ED-43B1-B40E-87EE2C2AA3A0}"/>
                </a:ext>
              </a:extLst>
            </p:cNvPr>
            <p:cNvSpPr txBox="1"/>
            <p:nvPr/>
          </p:nvSpPr>
          <p:spPr>
            <a:xfrm>
              <a:off x="5601751" y="3546735"/>
              <a:ext cx="4852800" cy="1037272"/>
            </a:xfrm>
            <a:prstGeom prst="rect">
              <a:avLst/>
            </a:prstGeom>
            <a:solidFill>
              <a:schemeClr val="bg1"/>
            </a:solidFill>
            <a:ln>
              <a:solidFill>
                <a:schemeClr val="accent5">
                  <a:lumMod val="75000"/>
                </a:schemeClr>
              </a:solidFill>
            </a:ln>
          </p:spPr>
          <p:txBody>
            <a:bodyPr wrap="square" rtlCol="0">
              <a:spAutoFit/>
            </a:bodyPr>
            <a:lstStyle/>
            <a:p>
              <a:r>
                <a:rPr lang="en-AU" sz="1400" i="1" dirty="0">
                  <a:solidFill>
                    <a:schemeClr val="accent1">
                      <a:lumMod val="75000"/>
                    </a:schemeClr>
                  </a:solidFill>
                </a:rPr>
                <a:t>Rule out medical issues</a:t>
              </a:r>
              <a:r>
                <a:rPr lang="en-AU" sz="1579" i="1" dirty="0">
                  <a:solidFill>
                    <a:schemeClr val="accent1">
                      <a:lumMod val="75000"/>
                    </a:schemeClr>
                  </a:solidFill>
                </a:rPr>
                <a:t>. </a:t>
              </a:r>
            </a:p>
            <a:p>
              <a:endParaRPr lang="en-AU" sz="1579" i="1" dirty="0">
                <a:solidFill>
                  <a:schemeClr val="accent1">
                    <a:lumMod val="75000"/>
                  </a:schemeClr>
                </a:solidFill>
              </a:endParaRPr>
            </a:p>
            <a:p>
              <a:endParaRPr lang="en-AU" sz="1579" i="1" dirty="0">
                <a:solidFill>
                  <a:schemeClr val="accent1">
                    <a:lumMod val="75000"/>
                  </a:schemeClr>
                </a:solidFill>
              </a:endParaRPr>
            </a:p>
            <a:p>
              <a:endParaRPr lang="en-AU" sz="1403" dirty="0"/>
            </a:p>
          </p:txBody>
        </p:sp>
        <p:sp>
          <p:nvSpPr>
            <p:cNvPr id="23" name="Right Arrow 20">
              <a:extLst>
                <a:ext uri="{FF2B5EF4-FFF2-40B4-BE49-F238E27FC236}">
                  <a16:creationId xmlns:a16="http://schemas.microsoft.com/office/drawing/2014/main" id="{E2265EEC-6492-413F-BE15-99049F2578B0}"/>
                </a:ext>
              </a:extLst>
            </p:cNvPr>
            <p:cNvSpPr/>
            <p:nvPr/>
          </p:nvSpPr>
          <p:spPr>
            <a:xfrm>
              <a:off x="5173248" y="3976905"/>
              <a:ext cx="436200" cy="259207"/>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pic>
          <p:nvPicPr>
            <p:cNvPr id="24" name="image1.jpeg">
              <a:extLst>
                <a:ext uri="{FF2B5EF4-FFF2-40B4-BE49-F238E27FC236}">
                  <a16:creationId xmlns:a16="http://schemas.microsoft.com/office/drawing/2014/main" id="{033163F1-C269-4B9D-ACE3-4EECA9951BA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15707" y="6765650"/>
              <a:ext cx="985772" cy="623977"/>
            </a:xfrm>
            <a:prstGeom prst="rect">
              <a:avLst/>
            </a:prstGeom>
          </p:spPr>
        </p:pic>
        <p:sp>
          <p:nvSpPr>
            <p:cNvPr id="28" name="TextBox 27">
              <a:extLst>
                <a:ext uri="{FF2B5EF4-FFF2-40B4-BE49-F238E27FC236}">
                  <a16:creationId xmlns:a16="http://schemas.microsoft.com/office/drawing/2014/main" id="{D32E53C0-D8B6-465F-9970-70DE108A3031}"/>
                </a:ext>
              </a:extLst>
            </p:cNvPr>
            <p:cNvSpPr txBox="1"/>
            <p:nvPr/>
          </p:nvSpPr>
          <p:spPr>
            <a:xfrm>
              <a:off x="6973124" y="1983175"/>
              <a:ext cx="2098216" cy="335348"/>
            </a:xfrm>
            <a:prstGeom prst="rect">
              <a:avLst/>
            </a:prstGeom>
            <a:noFill/>
          </p:spPr>
          <p:txBody>
            <a:bodyPr wrap="square" rtlCol="0">
              <a:spAutoFit/>
            </a:bodyPr>
            <a:lstStyle/>
            <a:p>
              <a:pPr algn="ctr"/>
              <a:r>
                <a:rPr lang="en-AU" sz="1600" b="1" dirty="0"/>
                <a:t>STRATEGY PRINCIPLES</a:t>
              </a:r>
            </a:p>
          </p:txBody>
        </p:sp>
        <p:sp>
          <p:nvSpPr>
            <p:cNvPr id="29" name="TextBox 28">
              <a:extLst>
                <a:ext uri="{FF2B5EF4-FFF2-40B4-BE49-F238E27FC236}">
                  <a16:creationId xmlns:a16="http://schemas.microsoft.com/office/drawing/2014/main" id="{16AB06FC-265A-40B6-9124-3F93C3A43E21}"/>
                </a:ext>
              </a:extLst>
            </p:cNvPr>
            <p:cNvSpPr txBox="1"/>
            <p:nvPr/>
          </p:nvSpPr>
          <p:spPr>
            <a:xfrm>
              <a:off x="2549862" y="1971346"/>
              <a:ext cx="1263676" cy="335348"/>
            </a:xfrm>
            <a:prstGeom prst="rect">
              <a:avLst/>
            </a:prstGeom>
            <a:noFill/>
          </p:spPr>
          <p:txBody>
            <a:bodyPr wrap="square" rtlCol="0">
              <a:spAutoFit/>
            </a:bodyPr>
            <a:lstStyle/>
            <a:p>
              <a:pPr algn="ctr"/>
              <a:r>
                <a:rPr lang="en-AU" sz="1600" b="1" dirty="0"/>
                <a:t>KEY LENSES</a:t>
              </a:r>
            </a:p>
          </p:txBody>
        </p:sp>
        <p:grpSp>
          <p:nvGrpSpPr>
            <p:cNvPr id="26" name="Group 25">
              <a:extLst>
                <a:ext uri="{FF2B5EF4-FFF2-40B4-BE49-F238E27FC236}">
                  <a16:creationId xmlns:a16="http://schemas.microsoft.com/office/drawing/2014/main" id="{DE5597AE-FA87-47FB-8383-3FB5EE90B353}"/>
                </a:ext>
              </a:extLst>
            </p:cNvPr>
            <p:cNvGrpSpPr/>
            <p:nvPr/>
          </p:nvGrpSpPr>
          <p:grpSpPr>
            <a:xfrm>
              <a:off x="7679850" y="441325"/>
              <a:ext cx="2207752" cy="1118503"/>
              <a:chOff x="8729932" y="74763"/>
              <a:chExt cx="2501662" cy="1065088"/>
            </a:xfrm>
          </p:grpSpPr>
          <p:sp>
            <p:nvSpPr>
              <p:cNvPr id="35" name="TextBox 34">
                <a:extLst>
                  <a:ext uri="{FF2B5EF4-FFF2-40B4-BE49-F238E27FC236}">
                    <a16:creationId xmlns:a16="http://schemas.microsoft.com/office/drawing/2014/main" id="{FFD02B10-09CA-4AA0-90A5-DBE4235E7985}"/>
                  </a:ext>
                </a:extLst>
              </p:cNvPr>
              <p:cNvSpPr txBox="1"/>
              <p:nvPr/>
            </p:nvSpPr>
            <p:spPr>
              <a:xfrm>
                <a:off x="8866132" y="138492"/>
                <a:ext cx="2229264" cy="910253"/>
              </a:xfrm>
              <a:prstGeom prst="rect">
                <a:avLst/>
              </a:prstGeom>
              <a:noFill/>
            </p:spPr>
            <p:txBody>
              <a:bodyPr wrap="square" rtlCol="0">
                <a:spAutoFit/>
              </a:bodyPr>
              <a:lstStyle/>
              <a:p>
                <a:pPr algn="ctr"/>
                <a:r>
                  <a:rPr lang="en-AU" sz="1403" b="1" i="1" dirty="0"/>
                  <a:t>Please refer to             ITZ student story – Ben and ITZ strategy toolkit for </a:t>
                </a:r>
                <a:r>
                  <a:rPr lang="en-AU" sz="1403" b="1" i="1"/>
                  <a:t>more information</a:t>
                </a:r>
                <a:endParaRPr lang="en-AU" sz="1403" b="1" i="1" dirty="0"/>
              </a:p>
            </p:txBody>
          </p:sp>
          <p:sp>
            <p:nvSpPr>
              <p:cNvPr id="36" name="Oval 35">
                <a:extLst>
                  <a:ext uri="{FF2B5EF4-FFF2-40B4-BE49-F238E27FC236}">
                    <a16:creationId xmlns:a16="http://schemas.microsoft.com/office/drawing/2014/main" id="{4FD1C615-0A32-479D-B81C-FDA085D8F4B3}"/>
                  </a:ext>
                </a:extLst>
              </p:cNvPr>
              <p:cNvSpPr/>
              <p:nvPr/>
            </p:nvSpPr>
            <p:spPr>
              <a:xfrm>
                <a:off x="8729932" y="74763"/>
                <a:ext cx="2501662" cy="1065088"/>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grpSp>
        <p:cxnSp>
          <p:nvCxnSpPr>
            <p:cNvPr id="30" name="Straight Connector 29">
              <a:extLst>
                <a:ext uri="{FF2B5EF4-FFF2-40B4-BE49-F238E27FC236}">
                  <a16:creationId xmlns:a16="http://schemas.microsoft.com/office/drawing/2014/main" id="{B0DF53A1-7853-D44C-AA15-15B0318AD7F1}"/>
                </a:ext>
              </a:extLst>
            </p:cNvPr>
            <p:cNvCxnSpPr>
              <a:cxnSpLocks/>
            </p:cNvCxnSpPr>
            <p:nvPr/>
          </p:nvCxnSpPr>
          <p:spPr>
            <a:xfrm flipH="1">
              <a:off x="828663" y="1591570"/>
              <a:ext cx="1" cy="4720346"/>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6846085-9A75-AD4E-9201-B7D530E18FB8}"/>
                </a:ext>
              </a:extLst>
            </p:cNvPr>
            <p:cNvCxnSpPr/>
            <p:nvPr/>
          </p:nvCxnSpPr>
          <p:spPr>
            <a:xfrm flipH="1">
              <a:off x="821220" y="2966101"/>
              <a:ext cx="380849"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8FEDD2-BAF2-D54E-BD03-393F4FEBB311}"/>
                </a:ext>
              </a:extLst>
            </p:cNvPr>
            <p:cNvCxnSpPr/>
            <p:nvPr/>
          </p:nvCxnSpPr>
          <p:spPr>
            <a:xfrm flipH="1">
              <a:off x="829148" y="4104747"/>
              <a:ext cx="380849"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9762D0D-C376-FB4A-B52A-A1F7DDDFF667}"/>
                </a:ext>
              </a:extLst>
            </p:cNvPr>
            <p:cNvCxnSpPr/>
            <p:nvPr/>
          </p:nvCxnSpPr>
          <p:spPr>
            <a:xfrm flipH="1">
              <a:off x="821220" y="5208054"/>
              <a:ext cx="380849"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389F2F3-119C-524E-98B8-206AB435C682}"/>
                </a:ext>
              </a:extLst>
            </p:cNvPr>
            <p:cNvCxnSpPr>
              <a:cxnSpLocks/>
            </p:cNvCxnSpPr>
            <p:nvPr/>
          </p:nvCxnSpPr>
          <p:spPr>
            <a:xfrm flipH="1">
              <a:off x="828663" y="6311916"/>
              <a:ext cx="381335"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DFC31C4D-10B9-4BD1-BDEC-F13A11D55F7F}"/>
                </a:ext>
              </a:extLst>
            </p:cNvPr>
            <p:cNvSpPr/>
            <p:nvPr/>
          </p:nvSpPr>
          <p:spPr>
            <a:xfrm>
              <a:off x="181204" y="582834"/>
              <a:ext cx="3361036" cy="1222623"/>
            </a:xfrm>
            <a:custGeom>
              <a:avLst/>
              <a:gdLst>
                <a:gd name="connsiteX0" fmla="*/ 0 w 2885574"/>
                <a:gd name="connsiteY0" fmla="*/ 169851 h 1698514"/>
                <a:gd name="connsiteX1" fmla="*/ 169851 w 2885574"/>
                <a:gd name="connsiteY1" fmla="*/ 0 h 1698514"/>
                <a:gd name="connsiteX2" fmla="*/ 2715723 w 2885574"/>
                <a:gd name="connsiteY2" fmla="*/ 0 h 1698514"/>
                <a:gd name="connsiteX3" fmla="*/ 2885574 w 2885574"/>
                <a:gd name="connsiteY3" fmla="*/ 169851 h 1698514"/>
                <a:gd name="connsiteX4" fmla="*/ 2885574 w 2885574"/>
                <a:gd name="connsiteY4" fmla="*/ 1528663 h 1698514"/>
                <a:gd name="connsiteX5" fmla="*/ 2715723 w 2885574"/>
                <a:gd name="connsiteY5" fmla="*/ 1698514 h 1698514"/>
                <a:gd name="connsiteX6" fmla="*/ 169851 w 2885574"/>
                <a:gd name="connsiteY6" fmla="*/ 1698514 h 1698514"/>
                <a:gd name="connsiteX7" fmla="*/ 0 w 2885574"/>
                <a:gd name="connsiteY7" fmla="*/ 1528663 h 1698514"/>
                <a:gd name="connsiteX8" fmla="*/ 0 w 2885574"/>
                <a:gd name="connsiteY8" fmla="*/ 169851 h 1698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5574" h="1698514">
                  <a:moveTo>
                    <a:pt x="0" y="169851"/>
                  </a:moveTo>
                  <a:cubicBezTo>
                    <a:pt x="0" y="76045"/>
                    <a:pt x="76045" y="0"/>
                    <a:pt x="169851" y="0"/>
                  </a:cubicBezTo>
                  <a:lnTo>
                    <a:pt x="2715723" y="0"/>
                  </a:lnTo>
                  <a:cubicBezTo>
                    <a:pt x="2809529" y="0"/>
                    <a:pt x="2885574" y="76045"/>
                    <a:pt x="2885574" y="169851"/>
                  </a:cubicBezTo>
                  <a:lnTo>
                    <a:pt x="2885574" y="1528663"/>
                  </a:lnTo>
                  <a:cubicBezTo>
                    <a:pt x="2885574" y="1622469"/>
                    <a:pt x="2809529" y="1698514"/>
                    <a:pt x="2715723" y="1698514"/>
                  </a:cubicBezTo>
                  <a:lnTo>
                    <a:pt x="169851" y="1698514"/>
                  </a:lnTo>
                  <a:cubicBezTo>
                    <a:pt x="76045" y="1698514"/>
                    <a:pt x="0" y="1622469"/>
                    <a:pt x="0" y="1528663"/>
                  </a:cubicBezTo>
                  <a:lnTo>
                    <a:pt x="0" y="169851"/>
                  </a:lnTo>
                  <a:close/>
                </a:path>
              </a:pathLst>
            </a:custGeom>
            <a:solidFill>
              <a:schemeClr val="bg1"/>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3697" tIns="63674" rIns="73697" bIns="63674" numCol="1" spcCol="1270" anchor="ctr" anchorCtr="0">
              <a:noAutofit/>
            </a:bodyPr>
            <a:lstStyle/>
            <a:p>
              <a:pPr algn="ctr" defTabSz="701688">
                <a:lnSpc>
                  <a:spcPct val="90000"/>
                </a:lnSpc>
                <a:spcBef>
                  <a:spcPct val="0"/>
                </a:spcBef>
                <a:spcAft>
                  <a:spcPct val="35000"/>
                </a:spcAft>
              </a:pPr>
              <a:endParaRPr lang="en-AU" sz="1579" dirty="0">
                <a:solidFill>
                  <a:schemeClr val="tx1"/>
                </a:solidFill>
              </a:endParaRPr>
            </a:p>
            <a:p>
              <a:pPr algn="ctr" defTabSz="701688">
                <a:lnSpc>
                  <a:spcPct val="90000"/>
                </a:lnSpc>
                <a:spcBef>
                  <a:spcPct val="0"/>
                </a:spcBef>
                <a:spcAft>
                  <a:spcPct val="35000"/>
                </a:spcAft>
              </a:pPr>
              <a:r>
                <a:rPr lang="en-AU" sz="1579" u="sng" dirty="0">
                  <a:solidFill>
                    <a:schemeClr val="tx1"/>
                  </a:solidFill>
                </a:rPr>
                <a:t>Observations of (student’s name)</a:t>
              </a:r>
            </a:p>
            <a:p>
              <a:pPr algn="ctr" defTabSz="701688">
                <a:lnSpc>
                  <a:spcPct val="90000"/>
                </a:lnSpc>
                <a:spcBef>
                  <a:spcPct val="0"/>
                </a:spcBef>
                <a:spcAft>
                  <a:spcPct val="35000"/>
                </a:spcAft>
              </a:pPr>
              <a:endParaRPr lang="en-AU" sz="1579" u="sng" dirty="0">
                <a:solidFill>
                  <a:schemeClr val="tx1"/>
                </a:solidFill>
              </a:endParaRPr>
            </a:p>
            <a:p>
              <a:pPr algn="ctr" defTabSz="701688">
                <a:lnSpc>
                  <a:spcPct val="90000"/>
                </a:lnSpc>
                <a:spcBef>
                  <a:spcPct val="0"/>
                </a:spcBef>
                <a:spcAft>
                  <a:spcPct val="35000"/>
                </a:spcAft>
              </a:pPr>
              <a:endParaRPr lang="en-AU" sz="1579" dirty="0">
                <a:solidFill>
                  <a:schemeClr val="tx1"/>
                </a:solidFill>
              </a:endParaRPr>
            </a:p>
            <a:p>
              <a:pPr algn="ctr" defTabSz="701688">
                <a:lnSpc>
                  <a:spcPct val="90000"/>
                </a:lnSpc>
                <a:spcBef>
                  <a:spcPct val="0"/>
                </a:spcBef>
                <a:spcAft>
                  <a:spcPct val="35000"/>
                </a:spcAft>
              </a:pPr>
              <a:endParaRPr lang="en-AU" sz="1579" dirty="0">
                <a:solidFill>
                  <a:schemeClr val="tx1"/>
                </a:solidFill>
              </a:endParaRPr>
            </a:p>
          </p:txBody>
        </p:sp>
      </p:grpSp>
    </p:spTree>
    <p:extLst>
      <p:ext uri="{BB962C8B-B14F-4D97-AF65-F5344CB8AC3E}">
        <p14:creationId xmlns:p14="http://schemas.microsoft.com/office/powerpoint/2010/main" val="3513262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69B01F9-0DB5-4316-BA66-DA8DF7CA86EB}"/>
              </a:ext>
            </a:extLst>
          </p:cNvPr>
          <p:cNvGrpSpPr/>
          <p:nvPr/>
        </p:nvGrpSpPr>
        <p:grpSpPr>
          <a:xfrm>
            <a:off x="205922" y="149289"/>
            <a:ext cx="10279968" cy="7043994"/>
            <a:chOff x="181204" y="345633"/>
            <a:chExt cx="10279968" cy="7043994"/>
          </a:xfrm>
        </p:grpSpPr>
        <p:sp>
          <p:nvSpPr>
            <p:cNvPr id="8" name="TextBox 7"/>
            <p:cNvSpPr txBox="1"/>
            <p:nvPr/>
          </p:nvSpPr>
          <p:spPr>
            <a:xfrm rot="16200000">
              <a:off x="-1248677" y="3993467"/>
              <a:ext cx="3370753" cy="416268"/>
            </a:xfrm>
            <a:prstGeom prst="rect">
              <a:avLst/>
            </a:prstGeom>
            <a:noFill/>
            <a:ln>
              <a:noFill/>
            </a:ln>
          </p:spPr>
          <p:txBody>
            <a:bodyPr wrap="square" rtlCol="0">
              <a:spAutoFit/>
            </a:bodyPr>
            <a:lstStyle/>
            <a:p>
              <a:r>
                <a:rPr lang="en-AU" sz="2105" b="1" dirty="0"/>
                <a:t>POSSIBLE INTERPRETATIONS</a:t>
              </a:r>
            </a:p>
          </p:txBody>
        </p:sp>
        <p:sp>
          <p:nvSpPr>
            <p:cNvPr id="3" name="Cloud Callout 2"/>
            <p:cNvSpPr/>
            <p:nvPr/>
          </p:nvSpPr>
          <p:spPr>
            <a:xfrm>
              <a:off x="4009987" y="345633"/>
              <a:ext cx="3304536" cy="1549530"/>
            </a:xfrm>
            <a:prstGeom prst="cloudCallout">
              <a:avLst>
                <a:gd name="adj1" fmla="val -56063"/>
                <a:gd name="adj2" fmla="val -50594"/>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4" name="TextBox 3"/>
            <p:cNvSpPr txBox="1"/>
            <p:nvPr/>
          </p:nvSpPr>
          <p:spPr>
            <a:xfrm>
              <a:off x="4450378" y="659044"/>
              <a:ext cx="2753208" cy="821379"/>
            </a:xfrm>
            <a:prstGeom prst="rect">
              <a:avLst/>
            </a:prstGeom>
            <a:noFill/>
          </p:spPr>
          <p:txBody>
            <a:bodyPr wrap="square" rtlCol="0">
              <a:spAutoFit/>
            </a:bodyPr>
            <a:lstStyle/>
            <a:p>
              <a:r>
                <a:rPr lang="en-AU" sz="1579" dirty="0"/>
                <a:t>What need is my student communicating through these behavioural responses?</a:t>
              </a:r>
            </a:p>
          </p:txBody>
        </p:sp>
        <p:grpSp>
          <p:nvGrpSpPr>
            <p:cNvPr id="7" name="Group 6">
              <a:extLst>
                <a:ext uri="{FF2B5EF4-FFF2-40B4-BE49-F238E27FC236}">
                  <a16:creationId xmlns:a16="http://schemas.microsoft.com/office/drawing/2014/main" id="{2C8EFF6F-F35D-4262-A14F-B57C1B02B681}"/>
                </a:ext>
              </a:extLst>
            </p:cNvPr>
            <p:cNvGrpSpPr/>
            <p:nvPr/>
          </p:nvGrpSpPr>
          <p:grpSpPr>
            <a:xfrm>
              <a:off x="1202069" y="4566741"/>
              <a:ext cx="9259103" cy="1218243"/>
              <a:chOff x="1529123" y="4116047"/>
              <a:chExt cx="10434229" cy="1318479"/>
            </a:xfrm>
            <a:solidFill>
              <a:schemeClr val="bg1"/>
            </a:solidFill>
          </p:grpSpPr>
          <p:sp>
            <p:nvSpPr>
              <p:cNvPr id="16" name="Freeform: Shape 15">
                <a:extLst>
                  <a:ext uri="{FF2B5EF4-FFF2-40B4-BE49-F238E27FC236}">
                    <a16:creationId xmlns:a16="http://schemas.microsoft.com/office/drawing/2014/main" id="{76D14325-C0B6-4B8E-8F01-4654462DC75B}"/>
                  </a:ext>
                </a:extLst>
              </p:cNvPr>
              <p:cNvSpPr/>
              <p:nvPr/>
            </p:nvSpPr>
            <p:spPr>
              <a:xfrm>
                <a:off x="1529123" y="4153245"/>
                <a:ext cx="4443888" cy="1281281"/>
              </a:xfrm>
              <a:custGeom>
                <a:avLst/>
                <a:gdLst>
                  <a:gd name="connsiteX0" fmla="*/ 0 w 4253360"/>
                  <a:gd name="connsiteY0" fmla="*/ 142107 h 1421073"/>
                  <a:gd name="connsiteX1" fmla="*/ 142107 w 4253360"/>
                  <a:gd name="connsiteY1" fmla="*/ 0 h 1421073"/>
                  <a:gd name="connsiteX2" fmla="*/ 4111253 w 4253360"/>
                  <a:gd name="connsiteY2" fmla="*/ 0 h 1421073"/>
                  <a:gd name="connsiteX3" fmla="*/ 4253360 w 4253360"/>
                  <a:gd name="connsiteY3" fmla="*/ 142107 h 1421073"/>
                  <a:gd name="connsiteX4" fmla="*/ 4253360 w 4253360"/>
                  <a:gd name="connsiteY4" fmla="*/ 1278966 h 1421073"/>
                  <a:gd name="connsiteX5" fmla="*/ 4111253 w 4253360"/>
                  <a:gd name="connsiteY5" fmla="*/ 1421073 h 1421073"/>
                  <a:gd name="connsiteX6" fmla="*/ 142107 w 4253360"/>
                  <a:gd name="connsiteY6" fmla="*/ 1421073 h 1421073"/>
                  <a:gd name="connsiteX7" fmla="*/ 0 w 4253360"/>
                  <a:gd name="connsiteY7" fmla="*/ 1278966 h 1421073"/>
                  <a:gd name="connsiteX8" fmla="*/ 0 w 4253360"/>
                  <a:gd name="connsiteY8" fmla="*/ 142107 h 142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3360" h="1421073">
                    <a:moveTo>
                      <a:pt x="0" y="142107"/>
                    </a:moveTo>
                    <a:cubicBezTo>
                      <a:pt x="0" y="63623"/>
                      <a:pt x="63623" y="0"/>
                      <a:pt x="142107" y="0"/>
                    </a:cubicBezTo>
                    <a:lnTo>
                      <a:pt x="4111253" y="0"/>
                    </a:lnTo>
                    <a:cubicBezTo>
                      <a:pt x="4189737" y="0"/>
                      <a:pt x="4253360" y="63623"/>
                      <a:pt x="4253360" y="142107"/>
                    </a:cubicBezTo>
                    <a:lnTo>
                      <a:pt x="4253360" y="1278966"/>
                    </a:lnTo>
                    <a:cubicBezTo>
                      <a:pt x="4253360" y="1357450"/>
                      <a:pt x="4189737" y="1421073"/>
                      <a:pt x="4111253" y="1421073"/>
                    </a:cubicBezTo>
                    <a:lnTo>
                      <a:pt x="142107" y="1421073"/>
                    </a:lnTo>
                    <a:cubicBezTo>
                      <a:pt x="63623" y="1421073"/>
                      <a:pt x="0" y="1357450"/>
                      <a:pt x="0" y="1278966"/>
                    </a:cubicBezTo>
                    <a:lnTo>
                      <a:pt x="0" y="142107"/>
                    </a:lnTo>
                    <a:close/>
                  </a:path>
                </a:pathLst>
              </a:custGeom>
              <a:grpFill/>
              <a:ln>
                <a:solidFill>
                  <a:srgbClr val="C00000"/>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230" tIns="54320" rIns="63230" bIns="54320" numCol="1" spcCol="1270" anchor="ctr" anchorCtr="0">
                <a:noAutofit/>
              </a:bodyPr>
              <a:lstStyle/>
              <a:p>
                <a:pPr algn="ctr" defTabSz="623722">
                  <a:spcBef>
                    <a:spcPct val="0"/>
                  </a:spcBef>
                </a:pPr>
                <a:r>
                  <a:rPr lang="en-AU" sz="1403" dirty="0"/>
                  <a:t> </a:t>
                </a:r>
                <a:r>
                  <a:rPr lang="en-AU" sz="1579" u="sng" dirty="0"/>
                  <a:t>Emotional/cognitive/communication lens:</a:t>
                </a:r>
              </a:p>
              <a:p>
                <a:pPr algn="ctr" defTabSz="623722">
                  <a:spcBef>
                    <a:spcPct val="0"/>
                  </a:spcBef>
                </a:pPr>
                <a:r>
                  <a:rPr lang="en-AU" sz="1403" dirty="0"/>
                  <a:t>Overwhelmed, anxious, frustrated, confused, difficulty understanding concepts &amp; making relationships. Needs connection but doesn’t know how to communicate it appropriately.</a:t>
                </a:r>
              </a:p>
            </p:txBody>
          </p:sp>
          <p:sp>
            <p:nvSpPr>
              <p:cNvPr id="19" name="TextBox 18"/>
              <p:cNvSpPr txBox="1"/>
              <p:nvPr/>
            </p:nvSpPr>
            <p:spPr>
              <a:xfrm>
                <a:off x="6496031" y="4116047"/>
                <a:ext cx="5467321" cy="1063909"/>
              </a:xfrm>
              <a:prstGeom prst="rect">
                <a:avLst/>
              </a:prstGeom>
              <a:grpFill/>
              <a:ln>
                <a:solidFill>
                  <a:srgbClr val="C00000"/>
                </a:solidFill>
              </a:ln>
            </p:spPr>
            <p:txBody>
              <a:bodyPr wrap="square" rtlCol="0">
                <a:spAutoFit/>
              </a:bodyPr>
              <a:lstStyle/>
              <a:p>
                <a:r>
                  <a:rPr lang="en-AU" sz="1579" i="1" dirty="0">
                    <a:solidFill>
                      <a:schemeClr val="accent1">
                        <a:lumMod val="75000"/>
                      </a:schemeClr>
                    </a:solidFill>
                  </a:rPr>
                  <a:t>Help the student to feel safe, secure &amp; understood.</a:t>
                </a:r>
              </a:p>
              <a:p>
                <a:r>
                  <a:rPr lang="en-AU" sz="1403" dirty="0"/>
                  <a:t>Connect with student to understand needs. Reassure, calm, explain more clearly. Provide ways for student to  communicate</a:t>
                </a:r>
              </a:p>
              <a:p>
                <a:r>
                  <a:rPr lang="en-AU" sz="1403" dirty="0"/>
                  <a:t>Modify task to match skills. Self and co-regulation skills.</a:t>
                </a:r>
              </a:p>
            </p:txBody>
          </p:sp>
          <p:sp>
            <p:nvSpPr>
              <p:cNvPr id="17" name="Right Arrow 16"/>
              <p:cNvSpPr/>
              <p:nvPr/>
            </p:nvSpPr>
            <p:spPr>
              <a:xfrm>
                <a:off x="5973012" y="4546085"/>
                <a:ext cx="523021" cy="280535"/>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grpSp>
        <p:grpSp>
          <p:nvGrpSpPr>
            <p:cNvPr id="2" name="Group 1">
              <a:extLst>
                <a:ext uri="{FF2B5EF4-FFF2-40B4-BE49-F238E27FC236}">
                  <a16:creationId xmlns:a16="http://schemas.microsoft.com/office/drawing/2014/main" id="{64D83691-3054-4EA6-A577-51B5CFFAE362}"/>
                </a:ext>
              </a:extLst>
            </p:cNvPr>
            <p:cNvGrpSpPr/>
            <p:nvPr/>
          </p:nvGrpSpPr>
          <p:grpSpPr>
            <a:xfrm>
              <a:off x="1205914" y="2393605"/>
              <a:ext cx="9236798" cy="1204395"/>
              <a:chOff x="1533507" y="1623878"/>
              <a:chExt cx="10532830" cy="1373385"/>
            </a:xfrm>
            <a:solidFill>
              <a:schemeClr val="bg1"/>
            </a:solidFill>
          </p:grpSpPr>
          <p:sp>
            <p:nvSpPr>
              <p:cNvPr id="13" name="Freeform: Shape 12">
                <a:extLst>
                  <a:ext uri="{FF2B5EF4-FFF2-40B4-BE49-F238E27FC236}">
                    <a16:creationId xmlns:a16="http://schemas.microsoft.com/office/drawing/2014/main" id="{588BD3AA-C273-4204-B473-EA17EC1F9F2A}"/>
                  </a:ext>
                </a:extLst>
              </p:cNvPr>
              <p:cNvSpPr/>
              <p:nvPr/>
            </p:nvSpPr>
            <p:spPr>
              <a:xfrm>
                <a:off x="1533507" y="1623878"/>
                <a:ext cx="4496714" cy="1333650"/>
              </a:xfrm>
              <a:custGeom>
                <a:avLst/>
                <a:gdLst>
                  <a:gd name="connsiteX0" fmla="*/ 0 w 4238794"/>
                  <a:gd name="connsiteY0" fmla="*/ 163048 h 1630481"/>
                  <a:gd name="connsiteX1" fmla="*/ 163048 w 4238794"/>
                  <a:gd name="connsiteY1" fmla="*/ 0 h 1630481"/>
                  <a:gd name="connsiteX2" fmla="*/ 4075746 w 4238794"/>
                  <a:gd name="connsiteY2" fmla="*/ 0 h 1630481"/>
                  <a:gd name="connsiteX3" fmla="*/ 4238794 w 4238794"/>
                  <a:gd name="connsiteY3" fmla="*/ 163048 h 1630481"/>
                  <a:gd name="connsiteX4" fmla="*/ 4238794 w 4238794"/>
                  <a:gd name="connsiteY4" fmla="*/ 1467433 h 1630481"/>
                  <a:gd name="connsiteX5" fmla="*/ 4075746 w 4238794"/>
                  <a:gd name="connsiteY5" fmla="*/ 1630481 h 1630481"/>
                  <a:gd name="connsiteX6" fmla="*/ 163048 w 4238794"/>
                  <a:gd name="connsiteY6" fmla="*/ 1630481 h 1630481"/>
                  <a:gd name="connsiteX7" fmla="*/ 0 w 4238794"/>
                  <a:gd name="connsiteY7" fmla="*/ 1467433 h 1630481"/>
                  <a:gd name="connsiteX8" fmla="*/ 0 w 4238794"/>
                  <a:gd name="connsiteY8" fmla="*/ 163048 h 16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38794" h="1630481">
                    <a:moveTo>
                      <a:pt x="0" y="163048"/>
                    </a:moveTo>
                    <a:cubicBezTo>
                      <a:pt x="0" y="72999"/>
                      <a:pt x="72999" y="0"/>
                      <a:pt x="163048" y="0"/>
                    </a:cubicBezTo>
                    <a:lnTo>
                      <a:pt x="4075746" y="0"/>
                    </a:lnTo>
                    <a:cubicBezTo>
                      <a:pt x="4165795" y="0"/>
                      <a:pt x="4238794" y="72999"/>
                      <a:pt x="4238794" y="163048"/>
                    </a:cubicBezTo>
                    <a:lnTo>
                      <a:pt x="4238794" y="1467433"/>
                    </a:lnTo>
                    <a:cubicBezTo>
                      <a:pt x="4238794" y="1557482"/>
                      <a:pt x="4165795" y="1630481"/>
                      <a:pt x="4075746" y="1630481"/>
                    </a:cubicBezTo>
                    <a:lnTo>
                      <a:pt x="163048" y="1630481"/>
                    </a:lnTo>
                    <a:cubicBezTo>
                      <a:pt x="72999" y="1630481"/>
                      <a:pt x="0" y="1557482"/>
                      <a:pt x="0" y="1467433"/>
                    </a:cubicBezTo>
                    <a:lnTo>
                      <a:pt x="0" y="163048"/>
                    </a:lnTo>
                    <a:close/>
                  </a:path>
                </a:pathLst>
              </a:custGeom>
              <a:grpFill/>
              <a:ln>
                <a:solidFill>
                  <a:srgbClr val="FC10A8"/>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950" tIns="61926" rIns="71950" bIns="61926" numCol="1" spcCol="1270" anchor="ctr" anchorCtr="0">
                <a:noAutofit/>
              </a:bodyPr>
              <a:lstStyle/>
              <a:p>
                <a:pPr algn="ctr" defTabSz="701688">
                  <a:spcBef>
                    <a:spcPct val="0"/>
                  </a:spcBef>
                </a:pPr>
                <a:r>
                  <a:rPr lang="en-AU" sz="1579" u="sng" dirty="0"/>
                  <a:t>Sensory-motor lens:</a:t>
                </a:r>
              </a:p>
              <a:p>
                <a:pPr algn="ctr" defTabSz="801929">
                  <a:spcBef>
                    <a:spcPct val="0"/>
                  </a:spcBef>
                  <a:defRPr/>
                </a:pPr>
                <a:r>
                  <a:rPr lang="en-AU" sz="1403" dirty="0"/>
                  <a:t>Sensory overload/extreme sensitivities.</a:t>
                </a:r>
              </a:p>
              <a:p>
                <a:pPr algn="ctr" defTabSz="701688">
                  <a:spcBef>
                    <a:spcPct val="0"/>
                  </a:spcBef>
                </a:pPr>
                <a:r>
                  <a:rPr lang="en-AU" sz="1403" dirty="0"/>
                  <a:t>Craving/Seeking tactile &amp; deep pressure input. Extremely dysregulated. Fright/flight/fight</a:t>
                </a:r>
              </a:p>
              <a:p>
                <a:pPr algn="ctr" defTabSz="701688">
                  <a:spcBef>
                    <a:spcPct val="0"/>
                  </a:spcBef>
                </a:pPr>
                <a:r>
                  <a:rPr lang="en-AU" sz="1403" dirty="0"/>
                  <a:t>Verbal and motor dyspraxia.</a:t>
                </a:r>
              </a:p>
            </p:txBody>
          </p:sp>
          <p:sp>
            <p:nvSpPr>
              <p:cNvPr id="10" name="TextBox 9"/>
              <p:cNvSpPr txBox="1"/>
              <p:nvPr/>
            </p:nvSpPr>
            <p:spPr>
              <a:xfrm>
                <a:off x="6546133" y="1630123"/>
                <a:ext cx="5520204" cy="1367140"/>
              </a:xfrm>
              <a:prstGeom prst="rect">
                <a:avLst/>
              </a:prstGeom>
              <a:grpFill/>
              <a:ln>
                <a:solidFill>
                  <a:srgbClr val="FF3399"/>
                </a:solidFill>
              </a:ln>
            </p:spPr>
            <p:txBody>
              <a:bodyPr wrap="square" rtlCol="0">
                <a:spAutoFit/>
              </a:bodyPr>
              <a:lstStyle/>
              <a:p>
                <a:r>
                  <a:rPr lang="en-AU" sz="1579" i="1" dirty="0">
                    <a:solidFill>
                      <a:schemeClr val="accent1">
                        <a:lumMod val="75000"/>
                      </a:schemeClr>
                    </a:solidFill>
                  </a:rPr>
                  <a:t>Use sensory input to attain &amp; maintain a calm-alert state. </a:t>
                </a:r>
                <a:r>
                  <a:rPr lang="en-AU" sz="1403" dirty="0"/>
                  <a:t>Provide calming input – deep pressure input, heavy muscle work, linear vestibular movement. Time to recover and process.                                          Reduce exposure to and impact of painful sensations. </a:t>
                </a:r>
              </a:p>
              <a:p>
                <a:r>
                  <a:rPr lang="en-AU" sz="1403" dirty="0"/>
                  <a:t>Develop self-regulation skills, offer co-regulation.</a:t>
                </a:r>
              </a:p>
            </p:txBody>
          </p:sp>
          <p:sp>
            <p:nvSpPr>
              <p:cNvPr id="21" name="Right Arrow 20"/>
              <p:cNvSpPr/>
              <p:nvPr/>
            </p:nvSpPr>
            <p:spPr>
              <a:xfrm>
                <a:off x="6034878" y="2069780"/>
                <a:ext cx="500040" cy="295577"/>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grpSp>
        <p:sp>
          <p:nvSpPr>
            <p:cNvPr id="18" name="Freeform: Shape 17">
              <a:extLst>
                <a:ext uri="{FF2B5EF4-FFF2-40B4-BE49-F238E27FC236}">
                  <a16:creationId xmlns:a16="http://schemas.microsoft.com/office/drawing/2014/main" id="{249F5126-691E-48BD-8C53-4F4DCBB33E04}"/>
                </a:ext>
              </a:extLst>
            </p:cNvPr>
            <p:cNvSpPr/>
            <p:nvPr/>
          </p:nvSpPr>
          <p:spPr>
            <a:xfrm>
              <a:off x="1209997" y="3702403"/>
              <a:ext cx="3943407" cy="763240"/>
            </a:xfrm>
            <a:custGeom>
              <a:avLst/>
              <a:gdLst>
                <a:gd name="connsiteX0" fmla="*/ 0 w 4166725"/>
                <a:gd name="connsiteY0" fmla="*/ 132619 h 1326188"/>
                <a:gd name="connsiteX1" fmla="*/ 132619 w 4166725"/>
                <a:gd name="connsiteY1" fmla="*/ 0 h 1326188"/>
                <a:gd name="connsiteX2" fmla="*/ 4034106 w 4166725"/>
                <a:gd name="connsiteY2" fmla="*/ 0 h 1326188"/>
                <a:gd name="connsiteX3" fmla="*/ 4166725 w 4166725"/>
                <a:gd name="connsiteY3" fmla="*/ 132619 h 1326188"/>
                <a:gd name="connsiteX4" fmla="*/ 4166725 w 4166725"/>
                <a:gd name="connsiteY4" fmla="*/ 1193569 h 1326188"/>
                <a:gd name="connsiteX5" fmla="*/ 4034106 w 4166725"/>
                <a:gd name="connsiteY5" fmla="*/ 1326188 h 1326188"/>
                <a:gd name="connsiteX6" fmla="*/ 132619 w 4166725"/>
                <a:gd name="connsiteY6" fmla="*/ 1326188 h 1326188"/>
                <a:gd name="connsiteX7" fmla="*/ 0 w 4166725"/>
                <a:gd name="connsiteY7" fmla="*/ 1193569 h 1326188"/>
                <a:gd name="connsiteX8" fmla="*/ 0 w 4166725"/>
                <a:gd name="connsiteY8" fmla="*/ 132619 h 1326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6725" h="1326188">
                  <a:moveTo>
                    <a:pt x="0" y="132619"/>
                  </a:moveTo>
                  <a:cubicBezTo>
                    <a:pt x="0" y="59376"/>
                    <a:pt x="59376" y="0"/>
                    <a:pt x="132619" y="0"/>
                  </a:cubicBezTo>
                  <a:lnTo>
                    <a:pt x="4034106" y="0"/>
                  </a:lnTo>
                  <a:cubicBezTo>
                    <a:pt x="4107349" y="0"/>
                    <a:pt x="4166725" y="59376"/>
                    <a:pt x="4166725" y="132619"/>
                  </a:cubicBezTo>
                  <a:lnTo>
                    <a:pt x="4166725" y="1193569"/>
                  </a:lnTo>
                  <a:cubicBezTo>
                    <a:pt x="4166725" y="1266812"/>
                    <a:pt x="4107349" y="1326188"/>
                    <a:pt x="4034106" y="1326188"/>
                  </a:cubicBezTo>
                  <a:lnTo>
                    <a:pt x="132619" y="1326188"/>
                  </a:lnTo>
                  <a:cubicBezTo>
                    <a:pt x="59376" y="1326188"/>
                    <a:pt x="0" y="1266812"/>
                    <a:pt x="0" y="1193569"/>
                  </a:cubicBezTo>
                  <a:lnTo>
                    <a:pt x="0" y="132619"/>
                  </a:lnTo>
                  <a:close/>
                </a:path>
              </a:pathLst>
            </a:custGeom>
            <a:solidFill>
              <a:schemeClr val="bg1"/>
            </a:solidFill>
            <a:ln>
              <a:solidFill>
                <a:schemeClr val="accent5">
                  <a:lumMod val="7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4134" tIns="54111" rIns="64134" bIns="54111" numCol="1" spcCol="1270" anchor="ctr" anchorCtr="0">
              <a:noAutofit/>
            </a:bodyPr>
            <a:lstStyle/>
            <a:p>
              <a:pPr algn="ctr" defTabSz="701688">
                <a:lnSpc>
                  <a:spcPct val="90000"/>
                </a:lnSpc>
                <a:spcBef>
                  <a:spcPct val="0"/>
                </a:spcBef>
              </a:pPr>
              <a:r>
                <a:rPr lang="en-AU" sz="1579" u="sng" dirty="0"/>
                <a:t>Medical lens:</a:t>
              </a:r>
            </a:p>
            <a:p>
              <a:pPr algn="ctr" defTabSz="701688">
                <a:lnSpc>
                  <a:spcPct val="90000"/>
                </a:lnSpc>
                <a:spcBef>
                  <a:spcPct val="0"/>
                </a:spcBef>
              </a:pPr>
              <a:r>
                <a:rPr lang="en-AU" sz="1403" dirty="0"/>
                <a:t>Pain, imbalance in neurochemistry, digestive hearing, vision, dental issues, medication etc. </a:t>
              </a:r>
            </a:p>
          </p:txBody>
        </p:sp>
        <p:grpSp>
          <p:nvGrpSpPr>
            <p:cNvPr id="25" name="Group 24">
              <a:extLst>
                <a:ext uri="{FF2B5EF4-FFF2-40B4-BE49-F238E27FC236}">
                  <a16:creationId xmlns:a16="http://schemas.microsoft.com/office/drawing/2014/main" id="{B76A773C-A42C-4CB9-8C00-6F00E89A654C}"/>
                </a:ext>
              </a:extLst>
            </p:cNvPr>
            <p:cNvGrpSpPr/>
            <p:nvPr/>
          </p:nvGrpSpPr>
          <p:grpSpPr>
            <a:xfrm>
              <a:off x="1209997" y="5652799"/>
              <a:ext cx="9245865" cy="1198918"/>
              <a:chOff x="1529123" y="5389213"/>
              <a:chExt cx="10543169" cy="1367141"/>
            </a:xfrm>
            <a:solidFill>
              <a:schemeClr val="bg1"/>
            </a:solidFill>
          </p:grpSpPr>
          <p:sp>
            <p:nvSpPr>
              <p:cNvPr id="9" name="TextBox 8"/>
              <p:cNvSpPr txBox="1"/>
              <p:nvPr/>
            </p:nvSpPr>
            <p:spPr>
              <a:xfrm>
                <a:off x="6552088" y="5389213"/>
                <a:ext cx="5520204" cy="1367141"/>
              </a:xfrm>
              <a:prstGeom prst="rect">
                <a:avLst/>
              </a:prstGeom>
              <a:grpFill/>
              <a:ln>
                <a:solidFill>
                  <a:schemeClr val="bg1">
                    <a:lumMod val="50000"/>
                  </a:schemeClr>
                </a:solidFill>
              </a:ln>
            </p:spPr>
            <p:txBody>
              <a:bodyPr wrap="square" rtlCol="0">
                <a:spAutoFit/>
              </a:bodyPr>
              <a:lstStyle/>
              <a:p>
                <a:r>
                  <a:rPr lang="en-AU" sz="1579" i="1" dirty="0">
                    <a:solidFill>
                      <a:schemeClr val="accent1">
                        <a:lumMod val="75000"/>
                      </a:schemeClr>
                    </a:solidFill>
                  </a:rPr>
                  <a:t>20 % correction; 80% affirmation/praise. </a:t>
                </a:r>
                <a:r>
                  <a:rPr lang="en-AU" sz="1403" dirty="0"/>
                  <a:t>Reinforce class rules in a way the student can understand. Prevent escalation/ dysregulation. Affirm appropriate participation. Build skills and teach alternative options. Develop self-regulation skills, offer co-regulation to attain and maintain a calm yet alert state.</a:t>
                </a:r>
              </a:p>
            </p:txBody>
          </p:sp>
          <p:sp>
            <p:nvSpPr>
              <p:cNvPr id="14" name="Right Arrow 13"/>
              <p:cNvSpPr/>
              <p:nvPr/>
            </p:nvSpPr>
            <p:spPr>
              <a:xfrm>
                <a:off x="6034878" y="5952619"/>
                <a:ext cx="487034" cy="295577"/>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11" name="Freeform: Shape 10">
                <a:extLst>
                  <a:ext uri="{FF2B5EF4-FFF2-40B4-BE49-F238E27FC236}">
                    <a16:creationId xmlns:a16="http://schemas.microsoft.com/office/drawing/2014/main" id="{5EB16B2B-604E-4C52-948D-3DB1F2C89D4B}"/>
                  </a:ext>
                </a:extLst>
              </p:cNvPr>
              <p:cNvSpPr/>
              <p:nvPr/>
            </p:nvSpPr>
            <p:spPr>
              <a:xfrm>
                <a:off x="1529123" y="5666412"/>
                <a:ext cx="4496714" cy="928941"/>
              </a:xfrm>
              <a:custGeom>
                <a:avLst/>
                <a:gdLst>
                  <a:gd name="connsiteX0" fmla="*/ 0 w 4166725"/>
                  <a:gd name="connsiteY0" fmla="*/ 132619 h 1326188"/>
                  <a:gd name="connsiteX1" fmla="*/ 132619 w 4166725"/>
                  <a:gd name="connsiteY1" fmla="*/ 0 h 1326188"/>
                  <a:gd name="connsiteX2" fmla="*/ 4034106 w 4166725"/>
                  <a:gd name="connsiteY2" fmla="*/ 0 h 1326188"/>
                  <a:gd name="connsiteX3" fmla="*/ 4166725 w 4166725"/>
                  <a:gd name="connsiteY3" fmla="*/ 132619 h 1326188"/>
                  <a:gd name="connsiteX4" fmla="*/ 4166725 w 4166725"/>
                  <a:gd name="connsiteY4" fmla="*/ 1193569 h 1326188"/>
                  <a:gd name="connsiteX5" fmla="*/ 4034106 w 4166725"/>
                  <a:gd name="connsiteY5" fmla="*/ 1326188 h 1326188"/>
                  <a:gd name="connsiteX6" fmla="*/ 132619 w 4166725"/>
                  <a:gd name="connsiteY6" fmla="*/ 1326188 h 1326188"/>
                  <a:gd name="connsiteX7" fmla="*/ 0 w 4166725"/>
                  <a:gd name="connsiteY7" fmla="*/ 1193569 h 1326188"/>
                  <a:gd name="connsiteX8" fmla="*/ 0 w 4166725"/>
                  <a:gd name="connsiteY8" fmla="*/ 132619 h 1326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6725" h="1326188">
                    <a:moveTo>
                      <a:pt x="0" y="132619"/>
                    </a:moveTo>
                    <a:cubicBezTo>
                      <a:pt x="0" y="59376"/>
                      <a:pt x="59376" y="0"/>
                      <a:pt x="132619" y="0"/>
                    </a:cubicBezTo>
                    <a:lnTo>
                      <a:pt x="4034106" y="0"/>
                    </a:lnTo>
                    <a:cubicBezTo>
                      <a:pt x="4107349" y="0"/>
                      <a:pt x="4166725" y="59376"/>
                      <a:pt x="4166725" y="132619"/>
                    </a:cubicBezTo>
                    <a:lnTo>
                      <a:pt x="4166725" y="1193569"/>
                    </a:lnTo>
                    <a:cubicBezTo>
                      <a:pt x="4166725" y="1266812"/>
                      <a:pt x="4107349" y="1326188"/>
                      <a:pt x="4034106" y="1326188"/>
                    </a:cubicBezTo>
                    <a:lnTo>
                      <a:pt x="132619" y="1326188"/>
                    </a:lnTo>
                    <a:cubicBezTo>
                      <a:pt x="59376" y="1326188"/>
                      <a:pt x="0" y="1266812"/>
                      <a:pt x="0" y="1193569"/>
                    </a:cubicBezTo>
                    <a:lnTo>
                      <a:pt x="0" y="132619"/>
                    </a:lnTo>
                    <a:close/>
                  </a:path>
                </a:pathLst>
              </a:custGeom>
              <a:grpFill/>
              <a:ln>
                <a:solidFill>
                  <a:schemeClr val="bg1">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4134" tIns="54111" rIns="64134" bIns="54111" numCol="1" spcCol="1270" anchor="ctr" anchorCtr="0">
                <a:noAutofit/>
              </a:bodyPr>
              <a:lstStyle/>
              <a:p>
                <a:pPr algn="ctr" defTabSz="701688">
                  <a:spcBef>
                    <a:spcPct val="0"/>
                  </a:spcBef>
                </a:pPr>
                <a:r>
                  <a:rPr lang="en-AU" sz="1579" u="sng" dirty="0"/>
                  <a:t>Behavioural lens:</a:t>
                </a:r>
              </a:p>
              <a:p>
                <a:pPr algn="ctr" defTabSz="701688">
                  <a:spcBef>
                    <a:spcPct val="0"/>
                  </a:spcBef>
                </a:pPr>
                <a:r>
                  <a:rPr lang="en-AU" sz="1403" dirty="0"/>
                  <a:t>Disruptive, aggressive, attention seeking, non-compliant, unhealthy habits etc.</a:t>
                </a:r>
              </a:p>
            </p:txBody>
          </p:sp>
        </p:grpSp>
        <p:sp>
          <p:nvSpPr>
            <p:cNvPr id="22" name="TextBox 21">
              <a:extLst>
                <a:ext uri="{FF2B5EF4-FFF2-40B4-BE49-F238E27FC236}">
                  <a16:creationId xmlns:a16="http://schemas.microsoft.com/office/drawing/2014/main" id="{378E4EC9-B4ED-43B1-B40E-87EE2C2AA3A0}"/>
                </a:ext>
              </a:extLst>
            </p:cNvPr>
            <p:cNvSpPr txBox="1"/>
            <p:nvPr/>
          </p:nvSpPr>
          <p:spPr>
            <a:xfrm>
              <a:off x="5601752" y="3717873"/>
              <a:ext cx="4851579" cy="767133"/>
            </a:xfrm>
            <a:prstGeom prst="rect">
              <a:avLst/>
            </a:prstGeom>
            <a:solidFill>
              <a:schemeClr val="bg1"/>
            </a:solidFill>
            <a:ln>
              <a:solidFill>
                <a:schemeClr val="accent5">
                  <a:lumMod val="75000"/>
                </a:schemeClr>
              </a:solidFill>
            </a:ln>
          </p:spPr>
          <p:txBody>
            <a:bodyPr wrap="square" rtlCol="0">
              <a:spAutoFit/>
            </a:bodyPr>
            <a:lstStyle/>
            <a:p>
              <a:r>
                <a:rPr lang="en-AU" sz="1579" i="1" dirty="0">
                  <a:solidFill>
                    <a:schemeClr val="accent1">
                      <a:lumMod val="75000"/>
                    </a:schemeClr>
                  </a:solidFill>
                </a:rPr>
                <a:t>Rule out medical issues. </a:t>
              </a:r>
              <a:r>
                <a:rPr lang="en-AU" sz="1403" dirty="0"/>
                <a:t>Consult doctor/specialist.                  Be mindful of student’s current medications and medical history.             Offer co-regulation and comfort for pain relief.</a:t>
              </a:r>
            </a:p>
          </p:txBody>
        </p:sp>
        <p:sp>
          <p:nvSpPr>
            <p:cNvPr id="23" name="Right Arrow 20">
              <a:extLst>
                <a:ext uri="{FF2B5EF4-FFF2-40B4-BE49-F238E27FC236}">
                  <a16:creationId xmlns:a16="http://schemas.microsoft.com/office/drawing/2014/main" id="{E2265EEC-6492-413F-BE15-99049F2578B0}"/>
                </a:ext>
              </a:extLst>
            </p:cNvPr>
            <p:cNvSpPr/>
            <p:nvPr/>
          </p:nvSpPr>
          <p:spPr>
            <a:xfrm>
              <a:off x="5153405" y="3904113"/>
              <a:ext cx="436200" cy="259207"/>
            </a:xfrm>
            <a:prstGeom prs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pic>
          <p:nvPicPr>
            <p:cNvPr id="24" name="image1.jpeg">
              <a:extLst>
                <a:ext uri="{FF2B5EF4-FFF2-40B4-BE49-F238E27FC236}">
                  <a16:creationId xmlns:a16="http://schemas.microsoft.com/office/drawing/2014/main" id="{033163F1-C269-4B9D-ACE3-4EECA9951BA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15707" y="6765650"/>
              <a:ext cx="985772" cy="623977"/>
            </a:xfrm>
            <a:prstGeom prst="rect">
              <a:avLst/>
            </a:prstGeom>
          </p:spPr>
        </p:pic>
        <p:sp>
          <p:nvSpPr>
            <p:cNvPr id="28" name="TextBox 27">
              <a:extLst>
                <a:ext uri="{FF2B5EF4-FFF2-40B4-BE49-F238E27FC236}">
                  <a16:creationId xmlns:a16="http://schemas.microsoft.com/office/drawing/2014/main" id="{D32E53C0-D8B6-465F-9970-70DE108A3031}"/>
                </a:ext>
              </a:extLst>
            </p:cNvPr>
            <p:cNvSpPr txBox="1"/>
            <p:nvPr/>
          </p:nvSpPr>
          <p:spPr>
            <a:xfrm>
              <a:off x="6973124" y="1983174"/>
              <a:ext cx="2098216" cy="335348"/>
            </a:xfrm>
            <a:prstGeom prst="rect">
              <a:avLst/>
            </a:prstGeom>
            <a:noFill/>
          </p:spPr>
          <p:txBody>
            <a:bodyPr wrap="square" rtlCol="0">
              <a:spAutoFit/>
            </a:bodyPr>
            <a:lstStyle/>
            <a:p>
              <a:pPr algn="ctr"/>
              <a:r>
                <a:rPr lang="en-AU" sz="1600" b="1" dirty="0"/>
                <a:t>STRATEGY PRINCIPLES</a:t>
              </a:r>
            </a:p>
          </p:txBody>
        </p:sp>
        <p:sp>
          <p:nvSpPr>
            <p:cNvPr id="29" name="TextBox 28">
              <a:extLst>
                <a:ext uri="{FF2B5EF4-FFF2-40B4-BE49-F238E27FC236}">
                  <a16:creationId xmlns:a16="http://schemas.microsoft.com/office/drawing/2014/main" id="{16AB06FC-265A-40B6-9124-3F93C3A43E21}"/>
                </a:ext>
              </a:extLst>
            </p:cNvPr>
            <p:cNvSpPr txBox="1"/>
            <p:nvPr/>
          </p:nvSpPr>
          <p:spPr>
            <a:xfrm>
              <a:off x="2549862" y="1971346"/>
              <a:ext cx="1263676" cy="335348"/>
            </a:xfrm>
            <a:prstGeom prst="rect">
              <a:avLst/>
            </a:prstGeom>
            <a:noFill/>
          </p:spPr>
          <p:txBody>
            <a:bodyPr wrap="square" rtlCol="0">
              <a:spAutoFit/>
            </a:bodyPr>
            <a:lstStyle/>
            <a:p>
              <a:pPr algn="ctr"/>
              <a:r>
                <a:rPr lang="en-AU" sz="1600" b="1" dirty="0"/>
                <a:t>KEY LENSES</a:t>
              </a:r>
            </a:p>
          </p:txBody>
        </p:sp>
        <p:grpSp>
          <p:nvGrpSpPr>
            <p:cNvPr id="26" name="Group 25">
              <a:extLst>
                <a:ext uri="{FF2B5EF4-FFF2-40B4-BE49-F238E27FC236}">
                  <a16:creationId xmlns:a16="http://schemas.microsoft.com/office/drawing/2014/main" id="{DE5597AE-FA87-47FB-8383-3FB5EE90B353}"/>
                </a:ext>
              </a:extLst>
            </p:cNvPr>
            <p:cNvGrpSpPr/>
            <p:nvPr/>
          </p:nvGrpSpPr>
          <p:grpSpPr>
            <a:xfrm>
              <a:off x="7679850" y="430105"/>
              <a:ext cx="2207752" cy="1118503"/>
              <a:chOff x="8729932" y="74763"/>
              <a:chExt cx="2501662" cy="1065088"/>
            </a:xfrm>
          </p:grpSpPr>
          <p:sp>
            <p:nvSpPr>
              <p:cNvPr id="35" name="TextBox 34">
                <a:extLst>
                  <a:ext uri="{FF2B5EF4-FFF2-40B4-BE49-F238E27FC236}">
                    <a16:creationId xmlns:a16="http://schemas.microsoft.com/office/drawing/2014/main" id="{FFD02B10-09CA-4AA0-90A5-DBE4235E7985}"/>
                  </a:ext>
                </a:extLst>
              </p:cNvPr>
              <p:cNvSpPr txBox="1"/>
              <p:nvPr/>
            </p:nvSpPr>
            <p:spPr>
              <a:xfrm>
                <a:off x="8866131" y="138492"/>
                <a:ext cx="2229264" cy="843844"/>
              </a:xfrm>
              <a:prstGeom prst="rect">
                <a:avLst/>
              </a:prstGeom>
              <a:noFill/>
            </p:spPr>
            <p:txBody>
              <a:bodyPr wrap="square" rtlCol="0">
                <a:spAutoFit/>
              </a:bodyPr>
              <a:lstStyle/>
              <a:p>
                <a:pPr algn="ctr"/>
                <a:r>
                  <a:rPr lang="en-AU" sz="1403" b="1" i="1" dirty="0"/>
                  <a:t>Please refer to             ITZ student story – Ben and ITZ strategy toolkit</a:t>
                </a:r>
              </a:p>
            </p:txBody>
          </p:sp>
          <p:sp>
            <p:nvSpPr>
              <p:cNvPr id="36" name="Oval 35">
                <a:extLst>
                  <a:ext uri="{FF2B5EF4-FFF2-40B4-BE49-F238E27FC236}">
                    <a16:creationId xmlns:a16="http://schemas.microsoft.com/office/drawing/2014/main" id="{4FD1C615-0A32-479D-B81C-FDA085D8F4B3}"/>
                  </a:ext>
                </a:extLst>
              </p:cNvPr>
              <p:cNvSpPr/>
              <p:nvPr/>
            </p:nvSpPr>
            <p:spPr>
              <a:xfrm>
                <a:off x="8729932" y="74763"/>
                <a:ext cx="2501662" cy="1065088"/>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grpSp>
        <p:sp>
          <p:nvSpPr>
            <p:cNvPr id="5" name="Freeform: Shape 4">
              <a:extLst>
                <a:ext uri="{FF2B5EF4-FFF2-40B4-BE49-F238E27FC236}">
                  <a16:creationId xmlns:a16="http://schemas.microsoft.com/office/drawing/2014/main" id="{DFC31C4D-10B9-4BD1-BDEC-F13A11D55F7F}"/>
                </a:ext>
              </a:extLst>
            </p:cNvPr>
            <p:cNvSpPr/>
            <p:nvPr/>
          </p:nvSpPr>
          <p:spPr>
            <a:xfrm>
              <a:off x="181204" y="594054"/>
              <a:ext cx="3361036" cy="997517"/>
            </a:xfrm>
            <a:custGeom>
              <a:avLst/>
              <a:gdLst>
                <a:gd name="connsiteX0" fmla="*/ 0 w 2885574"/>
                <a:gd name="connsiteY0" fmla="*/ 169851 h 1698514"/>
                <a:gd name="connsiteX1" fmla="*/ 169851 w 2885574"/>
                <a:gd name="connsiteY1" fmla="*/ 0 h 1698514"/>
                <a:gd name="connsiteX2" fmla="*/ 2715723 w 2885574"/>
                <a:gd name="connsiteY2" fmla="*/ 0 h 1698514"/>
                <a:gd name="connsiteX3" fmla="*/ 2885574 w 2885574"/>
                <a:gd name="connsiteY3" fmla="*/ 169851 h 1698514"/>
                <a:gd name="connsiteX4" fmla="*/ 2885574 w 2885574"/>
                <a:gd name="connsiteY4" fmla="*/ 1528663 h 1698514"/>
                <a:gd name="connsiteX5" fmla="*/ 2715723 w 2885574"/>
                <a:gd name="connsiteY5" fmla="*/ 1698514 h 1698514"/>
                <a:gd name="connsiteX6" fmla="*/ 169851 w 2885574"/>
                <a:gd name="connsiteY6" fmla="*/ 1698514 h 1698514"/>
                <a:gd name="connsiteX7" fmla="*/ 0 w 2885574"/>
                <a:gd name="connsiteY7" fmla="*/ 1528663 h 1698514"/>
                <a:gd name="connsiteX8" fmla="*/ 0 w 2885574"/>
                <a:gd name="connsiteY8" fmla="*/ 169851 h 1698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5574" h="1698514">
                  <a:moveTo>
                    <a:pt x="0" y="169851"/>
                  </a:moveTo>
                  <a:cubicBezTo>
                    <a:pt x="0" y="76045"/>
                    <a:pt x="76045" y="0"/>
                    <a:pt x="169851" y="0"/>
                  </a:cubicBezTo>
                  <a:lnTo>
                    <a:pt x="2715723" y="0"/>
                  </a:lnTo>
                  <a:cubicBezTo>
                    <a:pt x="2809529" y="0"/>
                    <a:pt x="2885574" y="76045"/>
                    <a:pt x="2885574" y="169851"/>
                  </a:cubicBezTo>
                  <a:lnTo>
                    <a:pt x="2885574" y="1528663"/>
                  </a:lnTo>
                  <a:cubicBezTo>
                    <a:pt x="2885574" y="1622469"/>
                    <a:pt x="2809529" y="1698514"/>
                    <a:pt x="2715723" y="1698514"/>
                  </a:cubicBezTo>
                  <a:lnTo>
                    <a:pt x="169851" y="1698514"/>
                  </a:lnTo>
                  <a:cubicBezTo>
                    <a:pt x="76045" y="1698514"/>
                    <a:pt x="0" y="1622469"/>
                    <a:pt x="0" y="1528663"/>
                  </a:cubicBezTo>
                  <a:lnTo>
                    <a:pt x="0" y="169851"/>
                  </a:lnTo>
                  <a:close/>
                </a:path>
              </a:pathLst>
            </a:custGeom>
            <a:solidFill>
              <a:schemeClr val="bg1"/>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3697" tIns="63674" rIns="73697" bIns="63674" numCol="1" spcCol="1270" anchor="ctr" anchorCtr="0">
              <a:noAutofit/>
            </a:bodyPr>
            <a:lstStyle/>
            <a:p>
              <a:pPr algn="ctr" defTabSz="701688">
                <a:lnSpc>
                  <a:spcPct val="90000"/>
                </a:lnSpc>
                <a:spcBef>
                  <a:spcPct val="0"/>
                </a:spcBef>
                <a:spcAft>
                  <a:spcPct val="35000"/>
                </a:spcAft>
              </a:pPr>
              <a:endParaRPr lang="en-AU" sz="1579" dirty="0">
                <a:solidFill>
                  <a:schemeClr val="tx1"/>
                </a:solidFill>
              </a:endParaRPr>
            </a:p>
            <a:p>
              <a:pPr algn="ctr" defTabSz="701688">
                <a:lnSpc>
                  <a:spcPct val="90000"/>
                </a:lnSpc>
                <a:spcBef>
                  <a:spcPct val="0"/>
                </a:spcBef>
                <a:spcAft>
                  <a:spcPct val="35000"/>
                </a:spcAft>
              </a:pPr>
              <a:r>
                <a:rPr lang="en-AU" sz="1579" u="sng" dirty="0">
                  <a:solidFill>
                    <a:schemeClr val="tx1"/>
                  </a:solidFill>
                </a:rPr>
                <a:t>Observations of a student with complex needs (like Ben):</a:t>
              </a:r>
            </a:p>
            <a:p>
              <a:pPr algn="ctr" defTabSz="701688">
                <a:lnSpc>
                  <a:spcPct val="90000"/>
                </a:lnSpc>
                <a:spcBef>
                  <a:spcPct val="0"/>
                </a:spcBef>
                <a:spcAft>
                  <a:spcPct val="35000"/>
                </a:spcAft>
              </a:pPr>
              <a:r>
                <a:rPr lang="en-AU" sz="1403" dirty="0">
                  <a:solidFill>
                    <a:schemeClr val="tx1"/>
                  </a:solidFill>
                </a:rPr>
                <a:t>Blocking ears and vocalising, removing clothing, dropping to the ground.</a:t>
              </a:r>
            </a:p>
            <a:p>
              <a:pPr algn="ctr" defTabSz="701688">
                <a:lnSpc>
                  <a:spcPct val="90000"/>
                </a:lnSpc>
                <a:spcBef>
                  <a:spcPct val="0"/>
                </a:spcBef>
                <a:spcAft>
                  <a:spcPct val="35000"/>
                </a:spcAft>
              </a:pPr>
              <a:endParaRPr lang="en-AU" sz="1579" dirty="0">
                <a:solidFill>
                  <a:schemeClr val="tx1"/>
                </a:solidFill>
              </a:endParaRPr>
            </a:p>
          </p:txBody>
        </p:sp>
        <p:cxnSp>
          <p:nvCxnSpPr>
            <p:cNvPr id="30" name="Straight Connector 29">
              <a:extLst>
                <a:ext uri="{FF2B5EF4-FFF2-40B4-BE49-F238E27FC236}">
                  <a16:creationId xmlns:a16="http://schemas.microsoft.com/office/drawing/2014/main" id="{B0DF53A1-7853-D44C-AA15-15B0318AD7F1}"/>
                </a:ext>
              </a:extLst>
            </p:cNvPr>
            <p:cNvCxnSpPr>
              <a:cxnSpLocks/>
            </p:cNvCxnSpPr>
            <p:nvPr/>
          </p:nvCxnSpPr>
          <p:spPr>
            <a:xfrm flipH="1">
              <a:off x="828663" y="1591570"/>
              <a:ext cx="1" cy="4720346"/>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6846085-9A75-AD4E-9201-B7D530E18FB8}"/>
                </a:ext>
              </a:extLst>
            </p:cNvPr>
            <p:cNvCxnSpPr/>
            <p:nvPr/>
          </p:nvCxnSpPr>
          <p:spPr>
            <a:xfrm flipH="1">
              <a:off x="821220" y="2966101"/>
              <a:ext cx="380849"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A8FEDD2-BAF2-D54E-BD03-393F4FEBB311}"/>
                </a:ext>
              </a:extLst>
            </p:cNvPr>
            <p:cNvCxnSpPr/>
            <p:nvPr/>
          </p:nvCxnSpPr>
          <p:spPr>
            <a:xfrm flipH="1">
              <a:off x="829148" y="4104747"/>
              <a:ext cx="380849"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9762D0D-C376-FB4A-B52A-A1F7DDDFF667}"/>
                </a:ext>
              </a:extLst>
            </p:cNvPr>
            <p:cNvCxnSpPr/>
            <p:nvPr/>
          </p:nvCxnSpPr>
          <p:spPr>
            <a:xfrm flipH="1">
              <a:off x="821220" y="5208054"/>
              <a:ext cx="380849"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389F2F3-119C-524E-98B8-206AB435C682}"/>
                </a:ext>
              </a:extLst>
            </p:cNvPr>
            <p:cNvCxnSpPr>
              <a:cxnSpLocks/>
            </p:cNvCxnSpPr>
            <p:nvPr/>
          </p:nvCxnSpPr>
          <p:spPr>
            <a:xfrm flipH="1">
              <a:off x="828663" y="6311916"/>
              <a:ext cx="381335" cy="0"/>
            </a:xfrm>
            <a:prstGeom prst="line">
              <a:avLst/>
            </a:prstGeom>
            <a:ln w="12700">
              <a:solidFill>
                <a:srgbClr val="305698"/>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626951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20041</TotalTime>
  <Words>2375</Words>
  <Application>Microsoft Office PowerPoint</Application>
  <PresentationFormat>Custom</PresentationFormat>
  <Paragraphs>137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Printables  for data collection   and reference</dc:title>
  <dc:creator>Natasha Sansoni</dc:creator>
  <cp:lastModifiedBy>Natasha Sansoni</cp:lastModifiedBy>
  <cp:revision>89</cp:revision>
  <cp:lastPrinted>2020-08-03T12:16:03Z</cp:lastPrinted>
  <dcterms:created xsi:type="dcterms:W3CDTF">2020-07-05T06:45:01Z</dcterms:created>
  <dcterms:modified xsi:type="dcterms:W3CDTF">2020-08-06T11:05:42Z</dcterms:modified>
</cp:coreProperties>
</file>